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0" r:id="rId7"/>
    <p:sldId id="311" r:id="rId8"/>
    <p:sldId id="263" r:id="rId9"/>
    <p:sldId id="264" r:id="rId10"/>
    <p:sldId id="265" r:id="rId11"/>
    <p:sldId id="309" r:id="rId12"/>
    <p:sldId id="266" r:id="rId13"/>
    <p:sldId id="268" r:id="rId14"/>
    <p:sldId id="269" r:id="rId15"/>
    <p:sldId id="270" r:id="rId16"/>
    <p:sldId id="271" r:id="rId17"/>
    <p:sldId id="272" r:id="rId18"/>
    <p:sldId id="273" r:id="rId19"/>
    <p:sldId id="274" r:id="rId20"/>
    <p:sldId id="280" r:id="rId21"/>
    <p:sldId id="276" r:id="rId22"/>
    <p:sldId id="279" r:id="rId23"/>
    <p:sldId id="277" r:id="rId24"/>
    <p:sldId id="278" r:id="rId25"/>
    <p:sldId id="281" r:id="rId26"/>
    <p:sldId id="282" r:id="rId27"/>
    <p:sldId id="283" r:id="rId28"/>
    <p:sldId id="284" r:id="rId29"/>
    <p:sldId id="286" r:id="rId30"/>
    <p:sldId id="290" r:id="rId31"/>
    <p:sldId id="291" r:id="rId32"/>
    <p:sldId id="292" r:id="rId33"/>
    <p:sldId id="293" r:id="rId34"/>
    <p:sldId id="294" r:id="rId35"/>
    <p:sldId id="295" r:id="rId36"/>
    <p:sldId id="296" r:id="rId37"/>
    <p:sldId id="297" r:id="rId38"/>
    <p:sldId id="298" r:id="rId39"/>
    <p:sldId id="312" r:id="rId40"/>
    <p:sldId id="314" r:id="rId41"/>
    <p:sldId id="299" r:id="rId42"/>
    <p:sldId id="300" r:id="rId43"/>
    <p:sldId id="301" r:id="rId44"/>
    <p:sldId id="302" r:id="rId45"/>
    <p:sldId id="303" r:id="rId46"/>
    <p:sldId id="310" r:id="rId47"/>
    <p:sldId id="313" r:id="rId48"/>
    <p:sldId id="304" r:id="rId49"/>
    <p:sldId id="305" r:id="rId50"/>
    <p:sldId id="306" r:id="rId51"/>
    <p:sldId id="308" r:id="rId52"/>
    <p:sldId id="30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16:56:55.983"/>
    </inkml:context>
    <inkml:brush xml:id="br0">
      <inkml:brushProperty name="width" value="0.1" units="cm"/>
      <inkml:brushProperty name="height" value="0.1" units="cm"/>
      <inkml:brushProperty name="color" value="#E71224"/>
    </inkml:brush>
  </inkml:definitions>
  <inkml:trace contextRef="#ctx0" brushRef="#br0">494 962 24575,'-22'1'0,"0"-1"0,0-1 0,0 0 0,0-2 0,0-1 0,0 0 0,1-2 0,-24-9 0,26 7 0,1-1 0,-1-1 0,1-1 0,-16-13 0,26 17 0,-1-1 0,1 0 0,1 0 0,-1-1 0,1 1 0,1-2 0,0 1 0,0-1 0,-4-10 0,-3-7 0,2 2 0,0 0 0,1-1 0,-7-34 0,8 20 0,3 16 0,1-1 0,1 0 0,0-26 0,3 23 0,4-108 0,-3 130 0,1 0 0,1 0 0,-1 1 0,1-1 0,0 0 0,1 0 0,-1 1 0,1-1 0,0 1 0,4-6 0,5-4 0,26-25 0,10-13 0,-43 46 0,2 0 0,-1 1 0,1 0 0,0 0 0,0 1 0,0-1 0,1 1 0,0 1 0,11-5 0,-3 2 0,1 0 0,-1 2 0,35-8 0,-2 8 0,1 2 0,81 5 0,-32 1 0,-31 0 0,0 2 0,-1 4 0,0 3 0,75 23 0,-106-26 0,-12-4 0,-1 2 0,25 10 0,-40-14 0,-1 1 0,1 0 0,-1 1 0,0-1 0,-1 1 0,1 1 0,-1-1 0,0 1 0,11 13 0,-10-7 0,1 0 0,-2 0 0,1 0 0,-2 1 0,0 0 0,0 0 0,-1 1 0,-1-1 0,0 1 0,1 16 0,-2 5 0,-1-1 0,-2 0 0,-4 34 0,-12 8 0,7-40 0,6-21 0,-1-1 0,0 0 0,-2 0 0,1 0 0,-2-1 0,-12 18 0,5-10 0,-2 0 0,-34 33 0,28-34 0,-2-1 0,0-1 0,-53 28 0,-89 30 0,147-69 0,-37 9 0,-18 5 0,56-15 0,1 0 0,-1-1 0,0-1 0,-38 3 0,-78-6 0,85-2 0,42 1-76,0 0 1,0-1-1,0 0 0,0-1 0,0 0 0,0 0 0,0-1 0,1 1 1,-1-2-1,1 1 0,0-1 0,0 0 0,0-1 0,1 1 1,-1-1-1,1-1 0,-6-6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ACB3-71ED-2801-E2A7-A885FFF45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7665653-29E3-F01C-A1D0-2F585E8E2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C3089F-9236-FB61-E349-6149F4723E0D}"/>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21B98DB6-F2C6-DE37-7D44-BD5EA24BC3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2A0CB7-DEF1-C76C-1221-64D895FA596A}"/>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69414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382A-2D5C-D894-F0CA-42083A0E4A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437347-884F-B75E-FA0D-24EC65BC3B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CD339A-0C26-9320-D923-1D53F80CA617}"/>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63650113-3242-8182-19BB-01DA222902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8FD666-9912-C2AB-E436-756A69E2EF29}"/>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12770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144580-F9EE-728A-1057-4DAEFBEE3B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F0E0C-60CC-CF85-8145-1EB4574D4A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632552-1DD9-05D2-B70E-34616A9CFA4F}"/>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183AA593-3706-6C4B-FAF3-2E029DE979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C4BBA9-E12A-03DD-7D70-BAC3ECE90C89}"/>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3848168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B6C0-FE49-1E17-A36D-DBE251EC70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8FF156-5EF7-93F8-4DF1-D5633A3C4E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2A1045-8B28-29BE-D58C-45C873BC5D55}"/>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2668FF73-73ED-3B8B-A79E-7FFD24F364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0C335B-B703-E662-8D10-2A3714A43296}"/>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167214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AE8D2-2A73-5BD5-FF48-82580ED4A7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5D7272-B836-C1F1-086C-D63E32F1F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F3AE10-8F47-CF71-3661-5515340AD10C}"/>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94DB408F-FF30-2115-C022-27A3285C8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65097B-A765-A530-922B-3521365FD52E}"/>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53001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9B23-B160-01D6-7149-2F1630E5DC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CC95637-8F0E-32E9-50B1-0192213643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50D8755-8E06-C2A4-672F-8F67CAF900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5F3526-5597-0DD0-4DA2-6E1A8C839C2F}"/>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6" name="Footer Placeholder 5">
            <a:extLst>
              <a:ext uri="{FF2B5EF4-FFF2-40B4-BE49-F238E27FC236}">
                <a16:creationId xmlns:a16="http://schemas.microsoft.com/office/drawing/2014/main" id="{06E6DDB4-87F5-0BBA-7BDE-84CD7E1230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CBB1F9-28D3-3F1F-61D2-5D6C5D8FE4E7}"/>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42934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EC2E-CE16-A237-14CE-AFF29E6C38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D6722B-DEF6-BC6E-1C36-8E3FF70D26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564193-38CA-B8D2-717C-CEBF59CD7E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3395D7-75D9-12F0-5A91-4C59DCC072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EE6FD0-8325-7830-BC40-616A36DDCE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698B6D7-250B-3CAF-BB7C-22E16EF51BA1}"/>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8" name="Footer Placeholder 7">
            <a:extLst>
              <a:ext uri="{FF2B5EF4-FFF2-40B4-BE49-F238E27FC236}">
                <a16:creationId xmlns:a16="http://schemas.microsoft.com/office/drawing/2014/main" id="{3C72EE82-56FF-3FC3-2F05-6ECF859AA8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7D5D524-A94A-B1E2-4258-10A99A40E93D}"/>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728229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F196-AF22-EA9D-C57A-D5BE2F6E1D8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7735B2D-CB9F-C467-5D3E-1836573A4A84}"/>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4" name="Footer Placeholder 3">
            <a:extLst>
              <a:ext uri="{FF2B5EF4-FFF2-40B4-BE49-F238E27FC236}">
                <a16:creationId xmlns:a16="http://schemas.microsoft.com/office/drawing/2014/main" id="{CA945228-8B8B-FA44-EF7E-B8DD5E2845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7ED7F68-319E-5094-A5E6-B238CE4E40A2}"/>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370542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9568A-C232-DA79-B8E1-F4FF04A6A7FC}"/>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3" name="Footer Placeholder 2">
            <a:extLst>
              <a:ext uri="{FF2B5EF4-FFF2-40B4-BE49-F238E27FC236}">
                <a16:creationId xmlns:a16="http://schemas.microsoft.com/office/drawing/2014/main" id="{138C2B21-A486-C89C-372F-BA0B542555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72592FD-BFA4-8BD9-41F6-152BEA35C077}"/>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209725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C0B6-0896-8DD8-C3D3-324237F11C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7ED76A-06D5-C384-1D8E-47EF234130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E9D01E-413B-A974-B47E-5EFE55FA3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33213B-8903-74C9-3A65-983B860878DF}"/>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6" name="Footer Placeholder 5">
            <a:extLst>
              <a:ext uri="{FF2B5EF4-FFF2-40B4-BE49-F238E27FC236}">
                <a16:creationId xmlns:a16="http://schemas.microsoft.com/office/drawing/2014/main" id="{1EEBA8EF-E54C-FD64-E0AE-7AAC6488C8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00FF5D-EF46-CA90-0A9C-EA294FE0F32B}"/>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332361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46BF4-35AA-130A-F6C7-D7389A126C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8A18692-6C82-EE32-8F47-D7E06EC4F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A0A8A33-F7FE-D3F0-1F87-8CD2BFF36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793B7C-570F-B7D0-7821-06FE31E41849}"/>
              </a:ext>
            </a:extLst>
          </p:cNvPr>
          <p:cNvSpPr>
            <a:spLocks noGrp="1"/>
          </p:cNvSpPr>
          <p:nvPr>
            <p:ph type="dt" sz="half" idx="10"/>
          </p:nvPr>
        </p:nvSpPr>
        <p:spPr/>
        <p:txBody>
          <a:bodyPr/>
          <a:lstStyle/>
          <a:p>
            <a:fld id="{CD84C8A8-2D51-42BF-A5AC-40D2C61BF3A9}" type="datetimeFigureOut">
              <a:rPr lang="en-IN" smtClean="0"/>
              <a:t>19-05-2024</a:t>
            </a:fld>
            <a:endParaRPr lang="en-IN"/>
          </a:p>
        </p:txBody>
      </p:sp>
      <p:sp>
        <p:nvSpPr>
          <p:cNvPr id="6" name="Footer Placeholder 5">
            <a:extLst>
              <a:ext uri="{FF2B5EF4-FFF2-40B4-BE49-F238E27FC236}">
                <a16:creationId xmlns:a16="http://schemas.microsoft.com/office/drawing/2014/main" id="{F4E24CCA-3BAE-EF0C-38DD-42CF2A686B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0A1F36-2183-4062-D1EE-745A9B6A7ACC}"/>
              </a:ext>
            </a:extLst>
          </p:cNvPr>
          <p:cNvSpPr>
            <a:spLocks noGrp="1"/>
          </p:cNvSpPr>
          <p:nvPr>
            <p:ph type="sldNum" sz="quarter" idx="12"/>
          </p:nvPr>
        </p:nvSpPr>
        <p:spPr/>
        <p:txBody>
          <a:bodyPr/>
          <a:lstStyle/>
          <a:p>
            <a:fld id="{2FF77CF9-899A-4014-9CA6-E3F1479BAC34}" type="slidenum">
              <a:rPr lang="en-IN" smtClean="0"/>
              <a:t>‹#›</a:t>
            </a:fld>
            <a:endParaRPr lang="en-IN"/>
          </a:p>
        </p:txBody>
      </p:sp>
    </p:spTree>
    <p:extLst>
      <p:ext uri="{BB962C8B-B14F-4D97-AF65-F5344CB8AC3E}">
        <p14:creationId xmlns:p14="http://schemas.microsoft.com/office/powerpoint/2010/main" val="3204578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55343D-20CB-1A39-A059-430D59B57D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D211B3-0758-AFF9-DBA6-87F054A277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31CB9E-82CC-35C3-150D-8FD9496589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4C8A8-2D51-42BF-A5AC-40D2C61BF3A9}" type="datetimeFigureOut">
              <a:rPr lang="en-IN" smtClean="0"/>
              <a:t>19-05-2024</a:t>
            </a:fld>
            <a:endParaRPr lang="en-IN"/>
          </a:p>
        </p:txBody>
      </p:sp>
      <p:sp>
        <p:nvSpPr>
          <p:cNvPr id="5" name="Footer Placeholder 4">
            <a:extLst>
              <a:ext uri="{FF2B5EF4-FFF2-40B4-BE49-F238E27FC236}">
                <a16:creationId xmlns:a16="http://schemas.microsoft.com/office/drawing/2014/main" id="{C4953F5C-1C4F-F338-E3F5-BB914AEBD7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1088413-DF7D-A02F-7AEC-4C6BBCD38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77CF9-899A-4014-9CA6-E3F1479BAC34}" type="slidenum">
              <a:rPr lang="en-IN" smtClean="0"/>
              <a:t>‹#›</a:t>
            </a:fld>
            <a:endParaRPr lang="en-IN"/>
          </a:p>
        </p:txBody>
      </p:sp>
    </p:spTree>
    <p:extLst>
      <p:ext uri="{BB962C8B-B14F-4D97-AF65-F5344CB8AC3E}">
        <p14:creationId xmlns:p14="http://schemas.microsoft.com/office/powerpoint/2010/main" val="4271819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902.00293" TargetMode="External"/><Relationship Id="rId2" Type="http://schemas.openxmlformats.org/officeDocument/2006/relationships/hyperlink" Target="https://arxiv.org/abs/2108.11250" TargetMode="External"/><Relationship Id="rId1" Type="http://schemas.openxmlformats.org/officeDocument/2006/relationships/slideLayout" Target="../slideLayouts/slideLayout2.xml"/><Relationship Id="rId4" Type="http://schemas.openxmlformats.org/officeDocument/2006/relationships/hyperlink" Target="https://thomasfermi.github.io/Algorithms-for-Automated-Driving/LaneDetection/CameraBasics.html#id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3AD3F-D8D3-8773-7663-CDBCFC599337}"/>
              </a:ext>
            </a:extLst>
          </p:cNvPr>
          <p:cNvSpPr>
            <a:spLocks noGrp="1"/>
          </p:cNvSpPr>
          <p:nvPr>
            <p:ph type="ctrTitle"/>
          </p:nvPr>
        </p:nvSpPr>
        <p:spPr/>
        <p:txBody>
          <a:bodyPr/>
          <a:lstStyle/>
          <a:p>
            <a:r>
              <a:rPr lang="en-IN" dirty="0"/>
              <a:t>Software module for autonomous car</a:t>
            </a:r>
          </a:p>
        </p:txBody>
      </p:sp>
      <p:sp>
        <p:nvSpPr>
          <p:cNvPr id="3" name="Subtitle 2">
            <a:extLst>
              <a:ext uri="{FF2B5EF4-FFF2-40B4-BE49-F238E27FC236}">
                <a16:creationId xmlns:a16="http://schemas.microsoft.com/office/drawing/2014/main" id="{2E61214F-41F9-FF9F-80DF-60D9DA171B6E}"/>
              </a:ext>
            </a:extLst>
          </p:cNvPr>
          <p:cNvSpPr>
            <a:spLocks noGrp="1"/>
          </p:cNvSpPr>
          <p:nvPr>
            <p:ph type="subTitle" idx="1"/>
          </p:nvPr>
        </p:nvSpPr>
        <p:spPr/>
        <p:txBody>
          <a:bodyPr/>
          <a:lstStyle/>
          <a:p>
            <a:r>
              <a:rPr lang="en-IN" dirty="0"/>
              <a:t>Guide: </a:t>
            </a:r>
            <a:r>
              <a:rPr lang="en-IN" dirty="0" err="1"/>
              <a:t>Dr.</a:t>
            </a:r>
            <a:r>
              <a:rPr lang="en-IN" dirty="0"/>
              <a:t> Ramkrishna </a:t>
            </a:r>
            <a:r>
              <a:rPr lang="en-IN" dirty="0" err="1"/>
              <a:t>Pasumarthy</a:t>
            </a:r>
            <a:endParaRPr lang="en-IN" dirty="0"/>
          </a:p>
          <a:p>
            <a:r>
              <a:rPr lang="en-IN" dirty="0"/>
              <a:t>Name: Rahil Shah</a:t>
            </a:r>
          </a:p>
          <a:p>
            <a:r>
              <a:rPr lang="en-IN" dirty="0"/>
              <a:t>Roll number: EE20B104</a:t>
            </a:r>
          </a:p>
        </p:txBody>
      </p:sp>
    </p:spTree>
    <p:extLst>
      <p:ext uri="{BB962C8B-B14F-4D97-AF65-F5344CB8AC3E}">
        <p14:creationId xmlns:p14="http://schemas.microsoft.com/office/powerpoint/2010/main" val="2830257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B2ECF-090A-ED6A-E9FF-125D35D4D259}"/>
              </a:ext>
            </a:extLst>
          </p:cNvPr>
          <p:cNvSpPr>
            <a:spLocks noGrp="1"/>
          </p:cNvSpPr>
          <p:nvPr>
            <p:ph type="title"/>
          </p:nvPr>
        </p:nvSpPr>
        <p:spPr/>
        <p:txBody>
          <a:bodyPr/>
          <a:lstStyle/>
          <a:p>
            <a:r>
              <a:rPr lang="en-IN" dirty="0"/>
              <a:t>Results</a:t>
            </a:r>
          </a:p>
        </p:txBody>
      </p:sp>
      <p:pic>
        <p:nvPicPr>
          <p:cNvPr id="5" name="Content Placeholder 4">
            <a:extLst>
              <a:ext uri="{FF2B5EF4-FFF2-40B4-BE49-F238E27FC236}">
                <a16:creationId xmlns:a16="http://schemas.microsoft.com/office/drawing/2014/main" id="{FBEC0A1B-6994-EE5D-12FE-0FF84C98D5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5916" y="1690688"/>
            <a:ext cx="3827423" cy="2116202"/>
          </a:xfrm>
        </p:spPr>
      </p:pic>
      <p:pic>
        <p:nvPicPr>
          <p:cNvPr id="7" name="Picture 6">
            <a:extLst>
              <a:ext uri="{FF2B5EF4-FFF2-40B4-BE49-F238E27FC236}">
                <a16:creationId xmlns:a16="http://schemas.microsoft.com/office/drawing/2014/main" id="{0A8EE4DE-643E-0F1B-B870-029E13921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266" y="1690688"/>
            <a:ext cx="3827423" cy="2116202"/>
          </a:xfrm>
          <a:prstGeom prst="rect">
            <a:avLst/>
          </a:prstGeom>
        </p:spPr>
      </p:pic>
      <p:pic>
        <p:nvPicPr>
          <p:cNvPr id="9" name="Picture 8">
            <a:extLst>
              <a:ext uri="{FF2B5EF4-FFF2-40B4-BE49-F238E27FC236}">
                <a16:creationId xmlns:a16="http://schemas.microsoft.com/office/drawing/2014/main" id="{17ECF5EA-5091-5D9A-4AF2-CD13F46C3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16" y="4040154"/>
            <a:ext cx="3827423" cy="2116202"/>
          </a:xfrm>
          <a:prstGeom prst="rect">
            <a:avLst/>
          </a:prstGeom>
        </p:spPr>
      </p:pic>
      <p:pic>
        <p:nvPicPr>
          <p:cNvPr id="11" name="Picture 10">
            <a:extLst>
              <a:ext uri="{FF2B5EF4-FFF2-40B4-BE49-F238E27FC236}">
                <a16:creationId xmlns:a16="http://schemas.microsoft.com/office/drawing/2014/main" id="{BEEC0FD8-E3E4-9331-7366-E1F3338CAE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1265" y="4086807"/>
            <a:ext cx="3827423" cy="2069549"/>
          </a:xfrm>
          <a:prstGeom prst="rect">
            <a:avLst/>
          </a:prstGeom>
        </p:spPr>
      </p:pic>
      <p:sp>
        <p:nvSpPr>
          <p:cNvPr id="13" name="TextBox 12">
            <a:extLst>
              <a:ext uri="{FF2B5EF4-FFF2-40B4-BE49-F238E27FC236}">
                <a16:creationId xmlns:a16="http://schemas.microsoft.com/office/drawing/2014/main" id="{4E819139-CAD2-2B00-25D8-9ACB4B738266}"/>
              </a:ext>
            </a:extLst>
          </p:cNvPr>
          <p:cNvSpPr txBox="1"/>
          <p:nvPr/>
        </p:nvSpPr>
        <p:spPr>
          <a:xfrm>
            <a:off x="-580830" y="6204953"/>
            <a:ext cx="5927271" cy="523220"/>
          </a:xfrm>
          <a:prstGeom prst="rect">
            <a:avLst/>
          </a:prstGeom>
          <a:noFill/>
        </p:spPr>
        <p:txBody>
          <a:bodyPr wrap="square">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Image</a:t>
            </a:r>
          </a:p>
        </p:txBody>
      </p:sp>
      <p:sp>
        <p:nvSpPr>
          <p:cNvPr id="15" name="TextBox 14">
            <a:extLst>
              <a:ext uri="{FF2B5EF4-FFF2-40B4-BE49-F238E27FC236}">
                <a16:creationId xmlns:a16="http://schemas.microsoft.com/office/drawing/2014/main" id="{AEDC41D3-AF9F-38F2-0841-15C43D51874D}"/>
              </a:ext>
            </a:extLst>
          </p:cNvPr>
          <p:cNvSpPr txBox="1"/>
          <p:nvPr/>
        </p:nvSpPr>
        <p:spPr>
          <a:xfrm>
            <a:off x="5811574" y="6251607"/>
            <a:ext cx="6386804" cy="523220"/>
          </a:xfrm>
          <a:prstGeom prst="rect">
            <a:avLst/>
          </a:prstGeom>
          <a:noFill/>
        </p:spPr>
        <p:txBody>
          <a:bodyPr wrap="square">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Prediction</a:t>
            </a:r>
          </a:p>
        </p:txBody>
      </p:sp>
    </p:spTree>
    <p:extLst>
      <p:ext uri="{BB962C8B-B14F-4D97-AF65-F5344CB8AC3E}">
        <p14:creationId xmlns:p14="http://schemas.microsoft.com/office/powerpoint/2010/main" val="7667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B492-12F8-0824-5E07-CFAB07BB1369}"/>
              </a:ext>
            </a:extLst>
          </p:cNvPr>
          <p:cNvSpPr>
            <a:spLocks noGrp="1"/>
          </p:cNvSpPr>
          <p:nvPr>
            <p:ph type="ctrTitle"/>
          </p:nvPr>
        </p:nvSpPr>
        <p:spPr/>
        <p:txBody>
          <a:bodyPr/>
          <a:lstStyle/>
          <a:p>
            <a:r>
              <a:rPr lang="en-IN" dirty="0"/>
              <a:t>Way point estimation</a:t>
            </a:r>
          </a:p>
        </p:txBody>
      </p:sp>
      <p:sp>
        <p:nvSpPr>
          <p:cNvPr id="3" name="Subtitle 2">
            <a:extLst>
              <a:ext uri="{FF2B5EF4-FFF2-40B4-BE49-F238E27FC236}">
                <a16:creationId xmlns:a16="http://schemas.microsoft.com/office/drawing/2014/main" id="{294BAC76-CCF2-DCA4-1A32-77D1109F49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899292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AB695-A003-1A88-62E7-26A7F647B789}"/>
              </a:ext>
            </a:extLst>
          </p:cNvPr>
          <p:cNvSpPr>
            <a:spLocks noGrp="1"/>
          </p:cNvSpPr>
          <p:nvPr>
            <p:ph type="title"/>
          </p:nvPr>
        </p:nvSpPr>
        <p:spPr/>
        <p:txBody>
          <a:bodyPr/>
          <a:lstStyle/>
          <a:p>
            <a:r>
              <a:rPr lang="en-IN" dirty="0"/>
              <a:t>Way point estimation algorithm</a:t>
            </a:r>
          </a:p>
        </p:txBody>
      </p:sp>
      <p:sp>
        <p:nvSpPr>
          <p:cNvPr id="3" name="Content Placeholder 2">
            <a:extLst>
              <a:ext uri="{FF2B5EF4-FFF2-40B4-BE49-F238E27FC236}">
                <a16:creationId xmlns:a16="http://schemas.microsoft.com/office/drawing/2014/main" id="{FD556883-B169-0AC6-F01B-6220CE5F5A32}"/>
              </a:ext>
            </a:extLst>
          </p:cNvPr>
          <p:cNvSpPr>
            <a:spLocks noGrp="1"/>
          </p:cNvSpPr>
          <p:nvPr>
            <p:ph sz="half" idx="1"/>
          </p:nvPr>
        </p:nvSpPr>
        <p:spPr/>
        <p:txBody>
          <a:bodyPr>
            <a:normAutofit lnSpcReduction="10000"/>
          </a:bodyPr>
          <a:lstStyle/>
          <a:p>
            <a:pPr marL="514350" indent="-514350">
              <a:buFont typeface="+mj-lt"/>
              <a:buAutoNum type="arabicPeriod"/>
            </a:pPr>
            <a:r>
              <a:rPr lang="en-IN" sz="2000" dirty="0"/>
              <a:t>Perform image segmentation to identify drivable area.</a:t>
            </a:r>
          </a:p>
          <a:p>
            <a:pPr marL="514350" indent="-514350">
              <a:buFont typeface="+mj-lt"/>
              <a:buAutoNum type="arabicPeriod"/>
            </a:pPr>
            <a:endParaRPr lang="en-IN" sz="2000" dirty="0"/>
          </a:p>
          <a:p>
            <a:pPr marL="514350" indent="-514350">
              <a:buFont typeface="+mj-lt"/>
              <a:buAutoNum type="arabicPeriod"/>
            </a:pPr>
            <a:r>
              <a:rPr lang="en-IN" sz="2000" dirty="0"/>
              <a:t>Extract the extreme points corresponding to white pixels along a given horizontal line.</a:t>
            </a:r>
          </a:p>
          <a:p>
            <a:pPr marL="514350" indent="-514350">
              <a:buFont typeface="+mj-lt"/>
              <a:buAutoNum type="arabicPeriod"/>
            </a:pPr>
            <a:endParaRPr lang="en-IN" sz="2000" dirty="0"/>
          </a:p>
          <a:p>
            <a:pPr marL="514350" indent="-514350">
              <a:buFont typeface="+mj-lt"/>
              <a:buAutoNum type="arabicPeriod"/>
            </a:pPr>
            <a:r>
              <a:rPr lang="en-IN" sz="2000" dirty="0"/>
              <a:t>Iterate this process for the entire image.</a:t>
            </a:r>
          </a:p>
          <a:p>
            <a:pPr marL="514350" indent="-514350">
              <a:buFont typeface="+mj-lt"/>
              <a:buAutoNum type="arabicPeriod"/>
            </a:pPr>
            <a:endParaRPr lang="en-IN" sz="2000" dirty="0"/>
          </a:p>
          <a:p>
            <a:pPr marL="514350" indent="-514350">
              <a:buFont typeface="+mj-lt"/>
              <a:buAutoNum type="arabicPeriod"/>
            </a:pPr>
            <a:r>
              <a:rPr lang="en-IN" sz="2000" dirty="0"/>
              <a:t>Compute midpoints of these values.</a:t>
            </a:r>
          </a:p>
          <a:p>
            <a:pPr marL="514350" indent="-514350">
              <a:buFont typeface="+mj-lt"/>
              <a:buAutoNum type="arabicPeriod"/>
            </a:pPr>
            <a:endParaRPr lang="en-IN" sz="2000" dirty="0"/>
          </a:p>
          <a:p>
            <a:pPr marL="514350" indent="-514350">
              <a:buFont typeface="+mj-lt"/>
              <a:buAutoNum type="arabicPeriod"/>
            </a:pPr>
            <a:r>
              <a:rPr lang="en-IN" sz="2000" dirty="0"/>
              <a:t>Then choose these as our way points.</a:t>
            </a:r>
          </a:p>
        </p:txBody>
      </p:sp>
      <p:pic>
        <p:nvPicPr>
          <p:cNvPr id="5" name="Content Placeholder 4">
            <a:extLst>
              <a:ext uri="{FF2B5EF4-FFF2-40B4-BE49-F238E27FC236}">
                <a16:creationId xmlns:a16="http://schemas.microsoft.com/office/drawing/2014/main" id="{00CC93AC-6127-4C19-1E21-08F7D2B98F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90688"/>
            <a:ext cx="5181600" cy="4351338"/>
          </a:xfrm>
          <a:prstGeom prst="rect">
            <a:avLst/>
          </a:prstGeom>
        </p:spPr>
      </p:pic>
    </p:spTree>
    <p:extLst>
      <p:ext uri="{BB962C8B-B14F-4D97-AF65-F5344CB8AC3E}">
        <p14:creationId xmlns:p14="http://schemas.microsoft.com/office/powerpoint/2010/main" val="81147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661AB-5B3E-5648-7138-51974A79BE4C}"/>
              </a:ext>
            </a:extLst>
          </p:cNvPr>
          <p:cNvSpPr>
            <a:spLocks noGrp="1"/>
          </p:cNvSpPr>
          <p:nvPr>
            <p:ph type="title"/>
          </p:nvPr>
        </p:nvSpPr>
        <p:spPr/>
        <p:txBody>
          <a:bodyPr/>
          <a:lstStyle/>
          <a:p>
            <a:r>
              <a:rPr lang="en-IN" dirty="0"/>
              <a:t>Error control mechanism and outlier removal</a:t>
            </a:r>
          </a:p>
        </p:txBody>
      </p:sp>
      <p:sp>
        <p:nvSpPr>
          <p:cNvPr id="3" name="Content Placeholder 2">
            <a:extLst>
              <a:ext uri="{FF2B5EF4-FFF2-40B4-BE49-F238E27FC236}">
                <a16:creationId xmlns:a16="http://schemas.microsoft.com/office/drawing/2014/main" id="{4A0AA3CF-8941-4CE1-36F0-B807D1B143CE}"/>
              </a:ext>
            </a:extLst>
          </p:cNvPr>
          <p:cNvSpPr>
            <a:spLocks noGrp="1"/>
          </p:cNvSpPr>
          <p:nvPr>
            <p:ph sz="half" idx="1"/>
          </p:nvPr>
        </p:nvSpPr>
        <p:spPr/>
        <p:txBody>
          <a:bodyPr>
            <a:normAutofit/>
          </a:bodyPr>
          <a:lstStyle/>
          <a:p>
            <a:pPr algn="l">
              <a:buFont typeface="Arial" panose="020B0604020202020204" pitchFamily="34" charset="0"/>
              <a:buChar char="•"/>
            </a:pPr>
            <a:r>
              <a:rPr lang="en-US" sz="2000" b="0" i="0" dirty="0">
                <a:solidFill>
                  <a:srgbClr val="0D0D0D"/>
                </a:solidFill>
                <a:effectLst/>
                <a:highlight>
                  <a:srgbClr val="FFFFFF"/>
                </a:highlight>
              </a:rPr>
              <a:t>Outlier Impact: Outliers can significantly distort waypoint estimation, leading to erroneous navigation decisions.</a:t>
            </a:r>
          </a:p>
          <a:p>
            <a:pPr algn="l">
              <a:buFont typeface="Arial" panose="020B0604020202020204" pitchFamily="34" charset="0"/>
              <a:buChar char="•"/>
            </a:pPr>
            <a:endParaRPr lang="en-US" sz="2000" b="0" i="0" dirty="0">
              <a:solidFill>
                <a:srgbClr val="0D0D0D"/>
              </a:solidFill>
              <a:effectLst/>
              <a:highlight>
                <a:srgbClr val="FFFFFF"/>
              </a:highlight>
            </a:endParaRPr>
          </a:p>
          <a:p>
            <a:pPr algn="l">
              <a:buFont typeface="Arial" panose="020B0604020202020204" pitchFamily="34" charset="0"/>
              <a:buChar char="•"/>
            </a:pPr>
            <a:r>
              <a:rPr lang="en-US" sz="2000" b="0" i="0" dirty="0">
                <a:solidFill>
                  <a:srgbClr val="0D0D0D"/>
                </a:solidFill>
                <a:effectLst/>
                <a:highlight>
                  <a:srgbClr val="FFFFFF"/>
                </a:highlight>
              </a:rPr>
              <a:t>Introduction of 2-Pointer Algorithm: Developed and implemented to mitigate the effects of outliers on waypoint accuracy.</a:t>
            </a:r>
          </a:p>
          <a:p>
            <a:pPr algn="l">
              <a:buFont typeface="Arial" panose="020B0604020202020204" pitchFamily="34" charset="0"/>
              <a:buChar char="•"/>
            </a:pPr>
            <a:endParaRPr lang="en-US" sz="2000" b="0" i="0" dirty="0">
              <a:solidFill>
                <a:srgbClr val="0D0D0D"/>
              </a:solidFill>
              <a:effectLst/>
              <a:highlight>
                <a:srgbClr val="FFFFFF"/>
              </a:highlight>
            </a:endParaRPr>
          </a:p>
          <a:p>
            <a:pPr algn="l">
              <a:buFont typeface="Arial" panose="020B0604020202020204" pitchFamily="34" charset="0"/>
              <a:buChar char="•"/>
            </a:pPr>
            <a:r>
              <a:rPr lang="en-US" sz="2000" b="0" i="0" dirty="0">
                <a:solidFill>
                  <a:srgbClr val="0D0D0D"/>
                </a:solidFill>
                <a:effectLst/>
                <a:highlight>
                  <a:srgbClr val="FFFFFF"/>
                </a:highlight>
              </a:rPr>
              <a:t>Objective: The 2-Pointer Algorithm aims to control errors and reduce the impact of outliers, ensuring more reliable and precise navigation.</a:t>
            </a:r>
          </a:p>
        </p:txBody>
      </p:sp>
      <p:pic>
        <p:nvPicPr>
          <p:cNvPr id="5" name="Content Placeholder 4">
            <a:extLst>
              <a:ext uri="{FF2B5EF4-FFF2-40B4-BE49-F238E27FC236}">
                <a16:creationId xmlns:a16="http://schemas.microsoft.com/office/drawing/2014/main" id="{F4F963CC-6CAD-B8C0-E89A-4C5CD95C4BF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90688"/>
            <a:ext cx="5181600" cy="44862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51E9623-91F7-CD9E-F030-82973EF3A847}"/>
                  </a:ext>
                </a:extLst>
              </p14:cNvPr>
              <p14:cNvContentPartPr/>
              <p14:nvPr/>
            </p14:nvContentPartPr>
            <p14:xfrm>
              <a:off x="8268457" y="3763668"/>
              <a:ext cx="475200" cy="386280"/>
            </p14:xfrm>
          </p:contentPart>
        </mc:Choice>
        <mc:Fallback xmlns="">
          <p:pic>
            <p:nvPicPr>
              <p:cNvPr id="6" name="Ink 5">
                <a:extLst>
                  <a:ext uri="{FF2B5EF4-FFF2-40B4-BE49-F238E27FC236}">
                    <a16:creationId xmlns:a16="http://schemas.microsoft.com/office/drawing/2014/main" id="{151E9623-91F7-CD9E-F030-82973EF3A847}"/>
                  </a:ext>
                </a:extLst>
              </p:cNvPr>
              <p:cNvPicPr/>
              <p:nvPr/>
            </p:nvPicPr>
            <p:blipFill>
              <a:blip r:embed="rId4"/>
              <a:stretch>
                <a:fillRect/>
              </a:stretch>
            </p:blipFill>
            <p:spPr>
              <a:xfrm>
                <a:off x="8250457" y="3746028"/>
                <a:ext cx="510840" cy="421920"/>
              </a:xfrm>
              <a:prstGeom prst="rect">
                <a:avLst/>
              </a:prstGeom>
            </p:spPr>
          </p:pic>
        </mc:Fallback>
      </mc:AlternateContent>
    </p:spTree>
    <p:extLst>
      <p:ext uri="{BB962C8B-B14F-4D97-AF65-F5344CB8AC3E}">
        <p14:creationId xmlns:p14="http://schemas.microsoft.com/office/powerpoint/2010/main" val="95735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7BB75-E853-9C05-B90A-A83ABD309576}"/>
              </a:ext>
            </a:extLst>
          </p:cNvPr>
          <p:cNvSpPr>
            <a:spLocks noGrp="1"/>
          </p:cNvSpPr>
          <p:nvPr>
            <p:ph type="title"/>
          </p:nvPr>
        </p:nvSpPr>
        <p:spPr/>
        <p:txBody>
          <a:bodyPr/>
          <a:lstStyle/>
          <a:p>
            <a:r>
              <a:rPr lang="en-IN" dirty="0"/>
              <a:t>2 Pointer Algorithm - I</a:t>
            </a:r>
          </a:p>
        </p:txBody>
      </p:sp>
      <p:pic>
        <p:nvPicPr>
          <p:cNvPr id="5" name="Content Placeholder 4">
            <a:extLst>
              <a:ext uri="{FF2B5EF4-FFF2-40B4-BE49-F238E27FC236}">
                <a16:creationId xmlns:a16="http://schemas.microsoft.com/office/drawing/2014/main" id="{E0592F9C-2764-6ED2-3735-B9B3E2A7C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755" y="1690688"/>
            <a:ext cx="10636045" cy="4535437"/>
          </a:xfrm>
        </p:spPr>
      </p:pic>
    </p:spTree>
    <p:extLst>
      <p:ext uri="{BB962C8B-B14F-4D97-AF65-F5344CB8AC3E}">
        <p14:creationId xmlns:p14="http://schemas.microsoft.com/office/powerpoint/2010/main" val="310096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9F236-86EE-DBF4-F1D9-C4612A7EC73D}"/>
              </a:ext>
            </a:extLst>
          </p:cNvPr>
          <p:cNvSpPr>
            <a:spLocks noGrp="1"/>
          </p:cNvSpPr>
          <p:nvPr>
            <p:ph type="title"/>
          </p:nvPr>
        </p:nvSpPr>
        <p:spPr/>
        <p:txBody>
          <a:bodyPr/>
          <a:lstStyle/>
          <a:p>
            <a:r>
              <a:rPr lang="en-IN" dirty="0"/>
              <a:t>2 Pointer Algorithm - II</a:t>
            </a:r>
          </a:p>
        </p:txBody>
      </p:sp>
      <p:pic>
        <p:nvPicPr>
          <p:cNvPr id="5" name="Content Placeholder 4">
            <a:extLst>
              <a:ext uri="{FF2B5EF4-FFF2-40B4-BE49-F238E27FC236}">
                <a16:creationId xmlns:a16="http://schemas.microsoft.com/office/drawing/2014/main" id="{7187595A-360A-4D22-005B-A31E0B737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25625"/>
            <a:ext cx="10515600" cy="4351338"/>
          </a:xfrm>
        </p:spPr>
      </p:pic>
    </p:spTree>
    <p:extLst>
      <p:ext uri="{BB962C8B-B14F-4D97-AF65-F5344CB8AC3E}">
        <p14:creationId xmlns:p14="http://schemas.microsoft.com/office/powerpoint/2010/main" val="329713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1FD8-4F11-CEBE-6DC7-DD0C4FFC8464}"/>
              </a:ext>
            </a:extLst>
          </p:cNvPr>
          <p:cNvSpPr>
            <a:spLocks noGrp="1"/>
          </p:cNvSpPr>
          <p:nvPr>
            <p:ph type="title"/>
          </p:nvPr>
        </p:nvSpPr>
        <p:spPr/>
        <p:txBody>
          <a:bodyPr/>
          <a:lstStyle/>
          <a:p>
            <a:r>
              <a:rPr lang="en-IN" dirty="0"/>
              <a:t>2 Pointer Algorithm - III</a:t>
            </a:r>
          </a:p>
        </p:txBody>
      </p:sp>
      <p:pic>
        <p:nvPicPr>
          <p:cNvPr id="5" name="Content Placeholder 4">
            <a:extLst>
              <a:ext uri="{FF2B5EF4-FFF2-40B4-BE49-F238E27FC236}">
                <a16:creationId xmlns:a16="http://schemas.microsoft.com/office/drawing/2014/main" id="{5DA8D19F-1942-3A5B-BE44-3CEDBD3D8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5457"/>
            <a:ext cx="10515600" cy="4351338"/>
          </a:xfrm>
        </p:spPr>
      </p:pic>
    </p:spTree>
    <p:extLst>
      <p:ext uri="{BB962C8B-B14F-4D97-AF65-F5344CB8AC3E}">
        <p14:creationId xmlns:p14="http://schemas.microsoft.com/office/powerpoint/2010/main" val="251125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50CA-1640-CE63-7CE2-844323042F6C}"/>
              </a:ext>
            </a:extLst>
          </p:cNvPr>
          <p:cNvSpPr>
            <a:spLocks noGrp="1"/>
          </p:cNvSpPr>
          <p:nvPr>
            <p:ph type="title"/>
          </p:nvPr>
        </p:nvSpPr>
        <p:spPr/>
        <p:txBody>
          <a:bodyPr/>
          <a:lstStyle/>
          <a:p>
            <a:r>
              <a:rPr lang="en-IN" dirty="0"/>
              <a:t>Results (straight path)</a:t>
            </a:r>
          </a:p>
        </p:txBody>
      </p:sp>
      <p:pic>
        <p:nvPicPr>
          <p:cNvPr id="5" name="Content Placeholder 4">
            <a:extLst>
              <a:ext uri="{FF2B5EF4-FFF2-40B4-BE49-F238E27FC236}">
                <a16:creationId xmlns:a16="http://schemas.microsoft.com/office/drawing/2014/main" id="{F5A17E68-A1B4-5B6E-F5D5-52558F05C7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3925" y="1690688"/>
            <a:ext cx="4906294" cy="4238164"/>
          </a:xfrm>
        </p:spPr>
      </p:pic>
      <p:pic>
        <p:nvPicPr>
          <p:cNvPr id="7" name="Picture 6">
            <a:extLst>
              <a:ext uri="{FF2B5EF4-FFF2-40B4-BE49-F238E27FC236}">
                <a16:creationId xmlns:a16="http://schemas.microsoft.com/office/drawing/2014/main" id="{1081D210-4D53-DA00-B26C-1250FF630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4549877" cy="4238164"/>
          </a:xfrm>
          <a:prstGeom prst="rect">
            <a:avLst/>
          </a:prstGeom>
        </p:spPr>
      </p:pic>
      <p:sp>
        <p:nvSpPr>
          <p:cNvPr id="8" name="TextBox 7">
            <a:extLst>
              <a:ext uri="{FF2B5EF4-FFF2-40B4-BE49-F238E27FC236}">
                <a16:creationId xmlns:a16="http://schemas.microsoft.com/office/drawing/2014/main" id="{4F8B34AA-4898-9FD9-E706-C746BFEE8F01}"/>
              </a:ext>
            </a:extLst>
          </p:cNvPr>
          <p:cNvSpPr txBox="1"/>
          <p:nvPr/>
        </p:nvSpPr>
        <p:spPr>
          <a:xfrm>
            <a:off x="444032" y="5969655"/>
            <a:ext cx="5927271" cy="523220"/>
          </a:xfrm>
          <a:prstGeom prst="rect">
            <a:avLst/>
          </a:prstGeom>
          <a:noFill/>
        </p:spPr>
        <p:txBody>
          <a:bodyPr wrap="square">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Image</a:t>
            </a:r>
          </a:p>
        </p:txBody>
      </p:sp>
      <p:sp>
        <p:nvSpPr>
          <p:cNvPr id="9" name="Rectangle 8">
            <a:extLst>
              <a:ext uri="{FF2B5EF4-FFF2-40B4-BE49-F238E27FC236}">
                <a16:creationId xmlns:a16="http://schemas.microsoft.com/office/drawing/2014/main" id="{9A5E83FF-B854-CED8-DEA4-37504C6DF0E0}"/>
              </a:ext>
            </a:extLst>
          </p:cNvPr>
          <p:cNvSpPr/>
          <p:nvPr/>
        </p:nvSpPr>
        <p:spPr>
          <a:xfrm>
            <a:off x="8659392" y="5969655"/>
            <a:ext cx="1672317"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Prediction</a:t>
            </a:r>
          </a:p>
        </p:txBody>
      </p:sp>
    </p:spTree>
    <p:extLst>
      <p:ext uri="{BB962C8B-B14F-4D97-AF65-F5344CB8AC3E}">
        <p14:creationId xmlns:p14="http://schemas.microsoft.com/office/powerpoint/2010/main" val="305979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0305F-057D-6F22-EB48-C91F72895AEB}"/>
              </a:ext>
            </a:extLst>
          </p:cNvPr>
          <p:cNvSpPr>
            <a:spLocks noGrp="1"/>
          </p:cNvSpPr>
          <p:nvPr>
            <p:ph type="title"/>
          </p:nvPr>
        </p:nvSpPr>
        <p:spPr/>
        <p:txBody>
          <a:bodyPr/>
          <a:lstStyle/>
          <a:p>
            <a:r>
              <a:rPr lang="en-IN" dirty="0"/>
              <a:t>Results (right turn)</a:t>
            </a:r>
          </a:p>
        </p:txBody>
      </p:sp>
      <p:pic>
        <p:nvPicPr>
          <p:cNvPr id="5" name="Content Placeholder 4">
            <a:extLst>
              <a:ext uri="{FF2B5EF4-FFF2-40B4-BE49-F238E27FC236}">
                <a16:creationId xmlns:a16="http://schemas.microsoft.com/office/drawing/2014/main" id="{8C639EF5-115C-8B9D-A129-15C1F7341B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4259" y="1582994"/>
            <a:ext cx="4569542" cy="4503174"/>
          </a:xfrm>
        </p:spPr>
      </p:pic>
      <p:pic>
        <p:nvPicPr>
          <p:cNvPr id="9" name="Picture 8">
            <a:extLst>
              <a:ext uri="{FF2B5EF4-FFF2-40B4-BE49-F238E27FC236}">
                <a16:creationId xmlns:a16="http://schemas.microsoft.com/office/drawing/2014/main" id="{AD2CAE08-D871-A5DC-F940-6A06DAB33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82994"/>
            <a:ext cx="4569542" cy="4503174"/>
          </a:xfrm>
          <a:prstGeom prst="rect">
            <a:avLst/>
          </a:prstGeom>
        </p:spPr>
      </p:pic>
      <p:sp>
        <p:nvSpPr>
          <p:cNvPr id="10" name="TextBox 9">
            <a:extLst>
              <a:ext uri="{FF2B5EF4-FFF2-40B4-BE49-F238E27FC236}">
                <a16:creationId xmlns:a16="http://schemas.microsoft.com/office/drawing/2014/main" id="{E6FBE426-F8D2-FB53-E16E-E0C80F42EE8E}"/>
              </a:ext>
            </a:extLst>
          </p:cNvPr>
          <p:cNvSpPr txBox="1"/>
          <p:nvPr/>
        </p:nvSpPr>
        <p:spPr>
          <a:xfrm>
            <a:off x="237555" y="6086168"/>
            <a:ext cx="5927271" cy="523220"/>
          </a:xfrm>
          <a:prstGeom prst="rect">
            <a:avLst/>
          </a:prstGeom>
          <a:noFill/>
        </p:spPr>
        <p:txBody>
          <a:bodyPr wrap="square">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Image</a:t>
            </a:r>
          </a:p>
        </p:txBody>
      </p:sp>
      <p:sp>
        <p:nvSpPr>
          <p:cNvPr id="11" name="Rectangle 10">
            <a:extLst>
              <a:ext uri="{FF2B5EF4-FFF2-40B4-BE49-F238E27FC236}">
                <a16:creationId xmlns:a16="http://schemas.microsoft.com/office/drawing/2014/main" id="{7EF486EB-CDE2-A9BE-2B12-F14C12094CCC}"/>
              </a:ext>
            </a:extLst>
          </p:cNvPr>
          <p:cNvSpPr/>
          <p:nvPr/>
        </p:nvSpPr>
        <p:spPr>
          <a:xfrm>
            <a:off x="8325095" y="6086168"/>
            <a:ext cx="1672317"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Prediction</a:t>
            </a:r>
          </a:p>
        </p:txBody>
      </p:sp>
    </p:spTree>
    <p:extLst>
      <p:ext uri="{BB962C8B-B14F-4D97-AF65-F5344CB8AC3E}">
        <p14:creationId xmlns:p14="http://schemas.microsoft.com/office/powerpoint/2010/main" val="167744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77C11-49F3-AEF4-3F8F-9C9EDBF56AB6}"/>
              </a:ext>
            </a:extLst>
          </p:cNvPr>
          <p:cNvSpPr>
            <a:spLocks noGrp="1"/>
          </p:cNvSpPr>
          <p:nvPr>
            <p:ph type="title"/>
          </p:nvPr>
        </p:nvSpPr>
        <p:spPr/>
        <p:txBody>
          <a:bodyPr/>
          <a:lstStyle/>
          <a:p>
            <a:r>
              <a:rPr lang="en-IN" dirty="0"/>
              <a:t>Results (left turn)</a:t>
            </a:r>
          </a:p>
        </p:txBody>
      </p:sp>
      <p:pic>
        <p:nvPicPr>
          <p:cNvPr id="5" name="Content Placeholder 4">
            <a:extLst>
              <a:ext uri="{FF2B5EF4-FFF2-40B4-BE49-F238E27FC236}">
                <a16:creationId xmlns:a16="http://schemas.microsoft.com/office/drawing/2014/main" id="{F72EF8A4-2BCC-27D8-50C9-8B7AE566BD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732090" cy="4399719"/>
          </a:xfrm>
        </p:spPr>
      </p:pic>
      <p:pic>
        <p:nvPicPr>
          <p:cNvPr id="7" name="Picture 6">
            <a:extLst>
              <a:ext uri="{FF2B5EF4-FFF2-40B4-BE49-F238E27FC236}">
                <a16:creationId xmlns:a16="http://schemas.microsoft.com/office/drawing/2014/main" id="{5497746E-C240-3F97-3445-CE9CF24E7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712" y="1631964"/>
            <a:ext cx="4732088" cy="4399719"/>
          </a:xfrm>
          <a:prstGeom prst="rect">
            <a:avLst/>
          </a:prstGeom>
        </p:spPr>
      </p:pic>
      <p:sp>
        <p:nvSpPr>
          <p:cNvPr id="9" name="TextBox 8">
            <a:extLst>
              <a:ext uri="{FF2B5EF4-FFF2-40B4-BE49-F238E27FC236}">
                <a16:creationId xmlns:a16="http://schemas.microsoft.com/office/drawing/2014/main" id="{7EC533A4-5755-E8BF-C4FD-1A6E1DA2C290}"/>
              </a:ext>
            </a:extLst>
          </p:cNvPr>
          <p:cNvSpPr txBox="1"/>
          <p:nvPr/>
        </p:nvSpPr>
        <p:spPr>
          <a:xfrm>
            <a:off x="156944" y="6123543"/>
            <a:ext cx="6094602" cy="369332"/>
          </a:xfrm>
          <a:prstGeom prst="rect">
            <a:avLst/>
          </a:prstGeom>
          <a:noFill/>
        </p:spPr>
        <p:txBody>
          <a:bodyPr wrap="square">
            <a:spAutoFit/>
          </a:bodyPr>
          <a:lstStyle/>
          <a:p>
            <a:pPr algn="ctr"/>
            <a:r>
              <a:rPr lang="en-US" sz="1800" b="0" cap="none" spc="0" dirty="0">
                <a:ln w="0"/>
                <a:solidFill>
                  <a:schemeClr val="accent1"/>
                </a:solidFill>
                <a:effectLst>
                  <a:outerShdw blurRad="38100" dist="25400" dir="5400000" algn="ctr" rotWithShape="0">
                    <a:srgbClr val="6E747A">
                      <a:alpha val="43000"/>
                    </a:srgbClr>
                  </a:outerShdw>
                </a:effectLst>
              </a:rPr>
              <a:t>Image</a:t>
            </a:r>
          </a:p>
        </p:txBody>
      </p:sp>
      <p:sp>
        <p:nvSpPr>
          <p:cNvPr id="11" name="TextBox 10">
            <a:extLst>
              <a:ext uri="{FF2B5EF4-FFF2-40B4-BE49-F238E27FC236}">
                <a16:creationId xmlns:a16="http://schemas.microsoft.com/office/drawing/2014/main" id="{AD5AEB6F-910F-3C2A-6FD3-0BB3A2D42D00}"/>
              </a:ext>
            </a:extLst>
          </p:cNvPr>
          <p:cNvSpPr txBox="1"/>
          <p:nvPr/>
        </p:nvSpPr>
        <p:spPr>
          <a:xfrm>
            <a:off x="5940454" y="6156679"/>
            <a:ext cx="6094602" cy="369332"/>
          </a:xfrm>
          <a:prstGeom prst="rect">
            <a:avLst/>
          </a:prstGeom>
          <a:noFill/>
        </p:spPr>
        <p:txBody>
          <a:bodyPr wrap="square">
            <a:spAutoFit/>
          </a:bodyPr>
          <a:lstStyle/>
          <a:p>
            <a:pPr algn="ctr"/>
            <a:r>
              <a:rPr lang="en-US" sz="1800" b="0" cap="none" spc="0" dirty="0">
                <a:ln w="0"/>
                <a:solidFill>
                  <a:schemeClr val="accent1"/>
                </a:solidFill>
                <a:effectLst>
                  <a:outerShdw blurRad="38100" dist="25400" dir="5400000" algn="ctr" rotWithShape="0">
                    <a:srgbClr val="6E747A">
                      <a:alpha val="43000"/>
                    </a:srgbClr>
                  </a:outerShdw>
                </a:effectLst>
              </a:rPr>
              <a:t>Prediction</a:t>
            </a:r>
          </a:p>
        </p:txBody>
      </p:sp>
    </p:spTree>
    <p:extLst>
      <p:ext uri="{BB962C8B-B14F-4D97-AF65-F5344CB8AC3E}">
        <p14:creationId xmlns:p14="http://schemas.microsoft.com/office/powerpoint/2010/main" val="3179293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D9E9F-317E-0732-A395-39BDF4AF80C7}"/>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BD5F57FB-6470-4FDA-88AF-CB78ECABBF1D}"/>
              </a:ext>
            </a:extLst>
          </p:cNvPr>
          <p:cNvSpPr>
            <a:spLocks noGrp="1"/>
          </p:cNvSpPr>
          <p:nvPr>
            <p:ph idx="1"/>
          </p:nvPr>
        </p:nvSpPr>
        <p:spPr/>
        <p:txBody>
          <a:bodyPr>
            <a:normAutofit/>
          </a:bodyPr>
          <a:lstStyle/>
          <a:p>
            <a:pPr marL="0" indent="0">
              <a:buNone/>
            </a:pPr>
            <a:r>
              <a:rPr lang="en-US" dirty="0"/>
              <a:t>This project explores a deep learning-based software module for safe navigation in one-tenth scale autonomous cars. YOLOP enables scene segmentation and path planning, while depth estimation methods are investigated for improved accuracy. Scaled vehicles serve as a controlled environment for studying V2V/V2I communication and cooperative behavior. Collaborative research aims to advance autonomous vehicle technology.</a:t>
            </a:r>
            <a:endParaRPr lang="en-IN" dirty="0"/>
          </a:p>
        </p:txBody>
      </p:sp>
    </p:spTree>
    <p:extLst>
      <p:ext uri="{BB962C8B-B14F-4D97-AF65-F5344CB8AC3E}">
        <p14:creationId xmlns:p14="http://schemas.microsoft.com/office/powerpoint/2010/main" val="3845323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AF8D9-ECAF-C45F-9ACA-3A8618CBA302}"/>
              </a:ext>
            </a:extLst>
          </p:cNvPr>
          <p:cNvSpPr>
            <a:spLocks noGrp="1"/>
          </p:cNvSpPr>
          <p:nvPr>
            <p:ph type="ctrTitle"/>
          </p:nvPr>
        </p:nvSpPr>
        <p:spPr/>
        <p:txBody>
          <a:bodyPr/>
          <a:lstStyle/>
          <a:p>
            <a:r>
              <a:rPr lang="en-IN" dirty="0"/>
              <a:t>The depth estimation problem</a:t>
            </a:r>
          </a:p>
        </p:txBody>
      </p:sp>
      <p:sp>
        <p:nvSpPr>
          <p:cNvPr id="3" name="Subtitle 2">
            <a:extLst>
              <a:ext uri="{FF2B5EF4-FFF2-40B4-BE49-F238E27FC236}">
                <a16:creationId xmlns:a16="http://schemas.microsoft.com/office/drawing/2014/main" id="{C4611B31-F686-F1FF-8F0C-229A91E7C277}"/>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6425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10E8C-B3C1-193A-E231-6F4537C7F976}"/>
              </a:ext>
            </a:extLst>
          </p:cNvPr>
          <p:cNvSpPr>
            <a:spLocks noGrp="1"/>
          </p:cNvSpPr>
          <p:nvPr>
            <p:ph type="title"/>
          </p:nvPr>
        </p:nvSpPr>
        <p:spPr/>
        <p:txBody>
          <a:bodyPr/>
          <a:lstStyle/>
          <a:p>
            <a:r>
              <a:rPr lang="en-IN" dirty="0"/>
              <a:t>Estimating the x-y coordinates</a:t>
            </a:r>
          </a:p>
        </p:txBody>
      </p:sp>
      <p:sp>
        <p:nvSpPr>
          <p:cNvPr id="3" name="Content Placeholder 2">
            <a:extLst>
              <a:ext uri="{FF2B5EF4-FFF2-40B4-BE49-F238E27FC236}">
                <a16:creationId xmlns:a16="http://schemas.microsoft.com/office/drawing/2014/main" id="{FD9B7C8A-AD8F-16CB-E5F2-315A8984E0C8}"/>
              </a:ext>
            </a:extLst>
          </p:cNvPr>
          <p:cNvSpPr>
            <a:spLocks noGrp="1"/>
          </p:cNvSpPr>
          <p:nvPr>
            <p:ph idx="1"/>
          </p:nvPr>
        </p:nvSpPr>
        <p:spPr/>
        <p:txBody>
          <a:bodyPr/>
          <a:lstStyle/>
          <a:p>
            <a:r>
              <a:rPr lang="en-IN" dirty="0"/>
              <a:t>Why is it necessary?</a:t>
            </a:r>
          </a:p>
          <a:p>
            <a:pPr marL="914400" lvl="1" indent="-457200">
              <a:buFont typeface="+mj-lt"/>
              <a:buAutoNum type="arabicPeriod"/>
            </a:pPr>
            <a:r>
              <a:rPr lang="en-IN" b="1" i="0" dirty="0">
                <a:solidFill>
                  <a:srgbClr val="0D0D0D"/>
                </a:solidFill>
                <a:effectLst/>
                <a:highlight>
                  <a:srgbClr val="FFFFFF"/>
                </a:highlight>
              </a:rPr>
              <a:t>Precision in Navigation:</a:t>
            </a:r>
          </a:p>
          <a:p>
            <a:pPr lvl="2"/>
            <a:r>
              <a:rPr lang="en-US" b="0" i="0" dirty="0">
                <a:solidFill>
                  <a:srgbClr val="0D0D0D"/>
                </a:solidFill>
                <a:effectLst/>
                <a:highlight>
                  <a:srgbClr val="FFFFFF"/>
                </a:highlight>
              </a:rPr>
              <a:t>Accurate x-y coordinates ensure the vehicle follows the exact path intended for safe and efficient navigation.</a:t>
            </a:r>
          </a:p>
          <a:p>
            <a:pPr marL="914400" lvl="1" indent="-457200">
              <a:buFont typeface="+mj-lt"/>
              <a:buAutoNum type="arabicPeriod"/>
            </a:pPr>
            <a:r>
              <a:rPr lang="en-IN" b="1" i="0" dirty="0">
                <a:solidFill>
                  <a:srgbClr val="0D0D0D"/>
                </a:solidFill>
                <a:effectLst/>
                <a:highlight>
                  <a:srgbClr val="FFFFFF"/>
                </a:highlight>
              </a:rPr>
              <a:t>Control Module Integration:</a:t>
            </a:r>
            <a:endParaRPr lang="en-US" b="1" i="0" dirty="0">
              <a:solidFill>
                <a:srgbClr val="0D0D0D"/>
              </a:solidFill>
              <a:effectLst/>
              <a:highlight>
                <a:srgbClr val="FFFFFF"/>
              </a:highlight>
            </a:endParaRPr>
          </a:p>
          <a:p>
            <a:pPr lvl="2"/>
            <a:r>
              <a:rPr lang="en-US" b="0" i="0" dirty="0">
                <a:solidFill>
                  <a:srgbClr val="0D0D0D"/>
                </a:solidFill>
                <a:effectLst/>
                <a:highlight>
                  <a:srgbClr val="FFFFFF"/>
                </a:highlight>
              </a:rPr>
              <a:t>The control module requires precise waypoint data to determine the vehicle's movements and steering actions.</a:t>
            </a:r>
          </a:p>
          <a:p>
            <a:pPr marL="914400" lvl="1" indent="-457200">
              <a:buFont typeface="+mj-lt"/>
              <a:buAutoNum type="arabicPeriod"/>
            </a:pPr>
            <a:r>
              <a:rPr lang="en-IN" b="1" i="0" dirty="0">
                <a:solidFill>
                  <a:srgbClr val="0D0D0D"/>
                </a:solidFill>
                <a:effectLst/>
                <a:highlight>
                  <a:srgbClr val="FFFFFF"/>
                </a:highlight>
              </a:rPr>
              <a:t>Accurate Movement:</a:t>
            </a:r>
            <a:endParaRPr lang="en-US" b="1" dirty="0">
              <a:solidFill>
                <a:srgbClr val="0D0D0D"/>
              </a:solidFill>
              <a:highlight>
                <a:srgbClr val="FFFFFF"/>
              </a:highlight>
            </a:endParaRPr>
          </a:p>
          <a:p>
            <a:pPr lvl="2"/>
            <a:r>
              <a:rPr lang="en-US" b="0" i="0" dirty="0">
                <a:solidFill>
                  <a:srgbClr val="0D0D0D"/>
                </a:solidFill>
                <a:effectLst/>
                <a:highlight>
                  <a:srgbClr val="FFFFFF"/>
                </a:highlight>
              </a:rPr>
              <a:t>Estimating waypoints allows the vehicle to move accurately along the path, avoiding obstacles and ensuring smooth travel.</a:t>
            </a:r>
          </a:p>
          <a:p>
            <a:pPr lvl="2"/>
            <a:endParaRPr lang="en-US" dirty="0">
              <a:solidFill>
                <a:srgbClr val="0D0D0D"/>
              </a:solidFill>
              <a:highlight>
                <a:srgbClr val="FFFFFF"/>
              </a:highlight>
              <a:latin typeface="Söhne"/>
            </a:endParaRPr>
          </a:p>
        </p:txBody>
      </p:sp>
    </p:spTree>
    <p:extLst>
      <p:ext uri="{BB962C8B-B14F-4D97-AF65-F5344CB8AC3E}">
        <p14:creationId xmlns:p14="http://schemas.microsoft.com/office/powerpoint/2010/main" val="2821437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D8C5-FF84-79CF-1E13-99ABA8D423D9}"/>
              </a:ext>
            </a:extLst>
          </p:cNvPr>
          <p:cNvSpPr>
            <a:spLocks noGrp="1"/>
          </p:cNvSpPr>
          <p:nvPr>
            <p:ph type="ctrTitle"/>
          </p:nvPr>
        </p:nvSpPr>
        <p:spPr/>
        <p:txBody>
          <a:bodyPr/>
          <a:lstStyle/>
          <a:p>
            <a:r>
              <a:rPr lang="en-IN" dirty="0"/>
              <a:t>Capturing the depth using zed</a:t>
            </a:r>
          </a:p>
        </p:txBody>
      </p:sp>
      <p:sp>
        <p:nvSpPr>
          <p:cNvPr id="3" name="Subtitle 2">
            <a:extLst>
              <a:ext uri="{FF2B5EF4-FFF2-40B4-BE49-F238E27FC236}">
                <a16:creationId xmlns:a16="http://schemas.microsoft.com/office/drawing/2014/main" id="{EEDA6642-2384-1737-BDED-27C2822AB81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742944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489C8-D01D-C2D5-D2E3-F9A56F1081DF}"/>
              </a:ext>
            </a:extLst>
          </p:cNvPr>
          <p:cNvSpPr>
            <a:spLocks noGrp="1"/>
          </p:cNvSpPr>
          <p:nvPr>
            <p:ph type="title"/>
          </p:nvPr>
        </p:nvSpPr>
        <p:spPr/>
        <p:txBody>
          <a:bodyPr/>
          <a:lstStyle/>
          <a:p>
            <a:r>
              <a:rPr lang="en-IN" dirty="0"/>
              <a:t>Experiment for measuring the depth</a:t>
            </a:r>
          </a:p>
        </p:txBody>
      </p:sp>
      <p:sp>
        <p:nvSpPr>
          <p:cNvPr id="3" name="Content Placeholder 2">
            <a:extLst>
              <a:ext uri="{FF2B5EF4-FFF2-40B4-BE49-F238E27FC236}">
                <a16:creationId xmlns:a16="http://schemas.microsoft.com/office/drawing/2014/main" id="{1A5AC7E6-E544-DF8D-586A-5AC4D3B4FFD1}"/>
              </a:ext>
            </a:extLst>
          </p:cNvPr>
          <p:cNvSpPr>
            <a:spLocks noGrp="1"/>
          </p:cNvSpPr>
          <p:nvPr>
            <p:ph idx="1"/>
          </p:nvPr>
        </p:nvSpPr>
        <p:spPr/>
        <p:txBody>
          <a:bodyPr/>
          <a:lstStyle/>
          <a:p>
            <a:r>
              <a:rPr lang="en-IN" dirty="0"/>
              <a:t>Camera is kept at the height of 5.5 cm as that is present on the car</a:t>
            </a:r>
          </a:p>
          <a:p>
            <a:endParaRPr lang="en-IN" dirty="0"/>
          </a:p>
        </p:txBody>
      </p:sp>
      <p:pic>
        <p:nvPicPr>
          <p:cNvPr id="9" name="Picture 8">
            <a:extLst>
              <a:ext uri="{FF2B5EF4-FFF2-40B4-BE49-F238E27FC236}">
                <a16:creationId xmlns:a16="http://schemas.microsoft.com/office/drawing/2014/main" id="{4EDFE5D9-060A-17A8-0572-096645D71F4E}"/>
              </a:ext>
            </a:extLst>
          </p:cNvPr>
          <p:cNvPicPr>
            <a:picLocks noChangeAspect="1"/>
          </p:cNvPicPr>
          <p:nvPr/>
        </p:nvPicPr>
        <p:blipFill>
          <a:blip r:embed="rId2"/>
          <a:stretch>
            <a:fillRect/>
          </a:stretch>
        </p:blipFill>
        <p:spPr>
          <a:xfrm>
            <a:off x="1091682" y="2566016"/>
            <a:ext cx="4525348" cy="3610947"/>
          </a:xfrm>
          <a:prstGeom prst="rect">
            <a:avLst/>
          </a:prstGeom>
        </p:spPr>
      </p:pic>
      <p:pic>
        <p:nvPicPr>
          <p:cNvPr id="5" name="Picture 4">
            <a:extLst>
              <a:ext uri="{FF2B5EF4-FFF2-40B4-BE49-F238E27FC236}">
                <a16:creationId xmlns:a16="http://schemas.microsoft.com/office/drawing/2014/main" id="{5CF0F375-9AD0-3053-C558-F0ADDED44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854" y="2566016"/>
            <a:ext cx="4294803" cy="3610947"/>
          </a:xfrm>
          <a:prstGeom prst="rect">
            <a:avLst/>
          </a:prstGeom>
        </p:spPr>
      </p:pic>
    </p:spTree>
    <p:extLst>
      <p:ext uri="{BB962C8B-B14F-4D97-AF65-F5344CB8AC3E}">
        <p14:creationId xmlns:p14="http://schemas.microsoft.com/office/powerpoint/2010/main" val="262556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6C1C6-35A7-731F-DB52-0E1FABF96484}"/>
              </a:ext>
            </a:extLst>
          </p:cNvPr>
          <p:cNvSpPr>
            <a:spLocks noGrp="1"/>
          </p:cNvSpPr>
          <p:nvPr>
            <p:ph type="title"/>
          </p:nvPr>
        </p:nvSpPr>
        <p:spPr/>
        <p:txBody>
          <a:bodyPr/>
          <a:lstStyle/>
          <a:p>
            <a:r>
              <a:rPr lang="en-IN" dirty="0"/>
              <a:t>Results for the above experiments</a:t>
            </a:r>
          </a:p>
        </p:txBody>
      </p:sp>
      <p:sp>
        <p:nvSpPr>
          <p:cNvPr id="3" name="Content Placeholder 2">
            <a:extLst>
              <a:ext uri="{FF2B5EF4-FFF2-40B4-BE49-F238E27FC236}">
                <a16:creationId xmlns:a16="http://schemas.microsoft.com/office/drawing/2014/main" id="{B11530FE-92AA-308B-D5D9-ECE1BE258056}"/>
              </a:ext>
            </a:extLst>
          </p:cNvPr>
          <p:cNvSpPr>
            <a:spLocks noGrp="1"/>
          </p:cNvSpPr>
          <p:nvPr>
            <p:ph sz="half" idx="1"/>
          </p:nvPr>
        </p:nvSpPr>
        <p:spPr/>
        <p:txBody>
          <a:bodyPr/>
          <a:lstStyle/>
          <a:p>
            <a:r>
              <a:rPr lang="en-IN" dirty="0"/>
              <a:t>Works very well for the measuring the depth of the object.</a:t>
            </a:r>
          </a:p>
          <a:p>
            <a:endParaRPr lang="en-IN" dirty="0"/>
          </a:p>
          <a:p>
            <a:endParaRPr lang="en-IN" dirty="0"/>
          </a:p>
          <a:p>
            <a:r>
              <a:rPr lang="en-IN" dirty="0"/>
              <a:t>However doesn’t work at all to get the depth of the other coordinates on the ground</a:t>
            </a:r>
          </a:p>
          <a:p>
            <a:endParaRPr lang="en-IN" dirty="0"/>
          </a:p>
        </p:txBody>
      </p:sp>
      <p:pic>
        <p:nvPicPr>
          <p:cNvPr id="6" name="Content Placeholder 5">
            <a:extLst>
              <a:ext uri="{FF2B5EF4-FFF2-40B4-BE49-F238E27FC236}">
                <a16:creationId xmlns:a16="http://schemas.microsoft.com/office/drawing/2014/main" id="{06FECCBF-DE75-8911-16C3-C405B5D8F02D}"/>
              </a:ext>
            </a:extLst>
          </p:cNvPr>
          <p:cNvPicPr>
            <a:picLocks noGrp="1" noChangeAspect="1"/>
          </p:cNvPicPr>
          <p:nvPr>
            <p:ph sz="half" idx="2"/>
          </p:nvPr>
        </p:nvPicPr>
        <p:blipFill>
          <a:blip r:embed="rId2"/>
          <a:stretch>
            <a:fillRect/>
          </a:stretch>
        </p:blipFill>
        <p:spPr>
          <a:xfrm>
            <a:off x="6952862" y="1825625"/>
            <a:ext cx="3597590" cy="1831975"/>
          </a:xfrm>
        </p:spPr>
      </p:pic>
      <p:pic>
        <p:nvPicPr>
          <p:cNvPr id="8" name="Picture 7">
            <a:extLst>
              <a:ext uri="{FF2B5EF4-FFF2-40B4-BE49-F238E27FC236}">
                <a16:creationId xmlns:a16="http://schemas.microsoft.com/office/drawing/2014/main" id="{F4A8304A-3069-76BC-7623-1C89C5B53417}"/>
              </a:ext>
            </a:extLst>
          </p:cNvPr>
          <p:cNvPicPr>
            <a:picLocks noChangeAspect="1"/>
          </p:cNvPicPr>
          <p:nvPr/>
        </p:nvPicPr>
        <p:blipFill>
          <a:blip r:embed="rId3"/>
          <a:stretch>
            <a:fillRect/>
          </a:stretch>
        </p:blipFill>
        <p:spPr>
          <a:xfrm>
            <a:off x="6952862" y="3810582"/>
            <a:ext cx="3597590" cy="2263647"/>
          </a:xfrm>
          <a:prstGeom prst="rect">
            <a:avLst/>
          </a:prstGeom>
        </p:spPr>
      </p:pic>
    </p:spTree>
    <p:extLst>
      <p:ext uri="{BB962C8B-B14F-4D97-AF65-F5344CB8AC3E}">
        <p14:creationId xmlns:p14="http://schemas.microsoft.com/office/powerpoint/2010/main" val="312814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2C02-E5A9-B641-FE3E-80C068AC7CC1}"/>
              </a:ext>
            </a:extLst>
          </p:cNvPr>
          <p:cNvSpPr>
            <a:spLocks noGrp="1"/>
          </p:cNvSpPr>
          <p:nvPr>
            <p:ph type="title"/>
          </p:nvPr>
        </p:nvSpPr>
        <p:spPr/>
        <p:txBody>
          <a:bodyPr/>
          <a:lstStyle/>
          <a:p>
            <a:r>
              <a:rPr lang="en-IN" dirty="0"/>
              <a:t>Quantification of the accuracy without object</a:t>
            </a:r>
          </a:p>
        </p:txBody>
      </p:sp>
      <p:sp>
        <p:nvSpPr>
          <p:cNvPr id="3" name="Content Placeholder 2">
            <a:extLst>
              <a:ext uri="{FF2B5EF4-FFF2-40B4-BE49-F238E27FC236}">
                <a16:creationId xmlns:a16="http://schemas.microsoft.com/office/drawing/2014/main" id="{B16098BC-7097-0579-ACB9-44F7E5FE0A6A}"/>
              </a:ext>
            </a:extLst>
          </p:cNvPr>
          <p:cNvSpPr>
            <a:spLocks noGrp="1"/>
          </p:cNvSpPr>
          <p:nvPr>
            <p:ph sz="half" idx="1"/>
          </p:nvPr>
        </p:nvSpPr>
        <p:spPr/>
        <p:txBody>
          <a:bodyPr>
            <a:normAutofit fontScale="77500" lnSpcReduction="20000"/>
          </a:bodyPr>
          <a:lstStyle/>
          <a:p>
            <a:r>
              <a:rPr lang="en-IN" dirty="0"/>
              <a:t>The accuracy of the getting the depth of a point without any object is almost 0</a:t>
            </a:r>
          </a:p>
          <a:p>
            <a:endParaRPr lang="en-IN" dirty="0"/>
          </a:p>
          <a:p>
            <a:r>
              <a:rPr lang="en-IN" dirty="0"/>
              <a:t>Most of the times gives a nan value as the output</a:t>
            </a:r>
          </a:p>
          <a:p>
            <a:endParaRPr lang="en-IN" dirty="0"/>
          </a:p>
          <a:p>
            <a:r>
              <a:rPr lang="en-IN" dirty="0"/>
              <a:t>On other times the value is simply out of range</a:t>
            </a:r>
          </a:p>
          <a:p>
            <a:pPr lvl="1"/>
            <a:r>
              <a:rPr lang="en-IN" dirty="0"/>
              <a:t>ex: A point 25 cm from camera will be measured as 132 cm</a:t>
            </a:r>
          </a:p>
          <a:p>
            <a:endParaRPr lang="en-IN" dirty="0"/>
          </a:p>
          <a:p>
            <a:r>
              <a:rPr lang="en-IN" dirty="0"/>
              <a:t>Very few, 1 on 10 gave an accurate estimation of the depth to the +- 5 cm accuracy </a:t>
            </a:r>
          </a:p>
        </p:txBody>
      </p:sp>
      <p:pic>
        <p:nvPicPr>
          <p:cNvPr id="12" name="Picture 11">
            <a:extLst>
              <a:ext uri="{FF2B5EF4-FFF2-40B4-BE49-F238E27FC236}">
                <a16:creationId xmlns:a16="http://schemas.microsoft.com/office/drawing/2014/main" id="{D74808AA-7098-CBE5-443B-04F2C96790B8}"/>
              </a:ext>
            </a:extLst>
          </p:cNvPr>
          <p:cNvPicPr>
            <a:picLocks noChangeAspect="1"/>
          </p:cNvPicPr>
          <p:nvPr/>
        </p:nvPicPr>
        <p:blipFill>
          <a:blip r:embed="rId2"/>
          <a:stretch>
            <a:fillRect/>
          </a:stretch>
        </p:blipFill>
        <p:spPr>
          <a:xfrm>
            <a:off x="7072603" y="3589110"/>
            <a:ext cx="3732245" cy="2989058"/>
          </a:xfrm>
          <a:prstGeom prst="rect">
            <a:avLst/>
          </a:prstGeom>
        </p:spPr>
      </p:pic>
      <p:pic>
        <p:nvPicPr>
          <p:cNvPr id="5" name="Picture 4">
            <a:extLst>
              <a:ext uri="{FF2B5EF4-FFF2-40B4-BE49-F238E27FC236}">
                <a16:creationId xmlns:a16="http://schemas.microsoft.com/office/drawing/2014/main" id="{8D5D212B-4EEF-A531-C526-7FB096F67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603" y="1690688"/>
            <a:ext cx="3732245" cy="1829260"/>
          </a:xfrm>
          <a:prstGeom prst="rect">
            <a:avLst/>
          </a:prstGeom>
        </p:spPr>
      </p:pic>
    </p:spTree>
    <p:extLst>
      <p:ext uri="{BB962C8B-B14F-4D97-AF65-F5344CB8AC3E}">
        <p14:creationId xmlns:p14="http://schemas.microsoft.com/office/powerpoint/2010/main" val="959385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65E1-BD53-6312-7F73-DF0BD63FC547}"/>
              </a:ext>
            </a:extLst>
          </p:cNvPr>
          <p:cNvSpPr>
            <a:spLocks noGrp="1"/>
          </p:cNvSpPr>
          <p:nvPr>
            <p:ph type="ctrTitle"/>
          </p:nvPr>
        </p:nvSpPr>
        <p:spPr/>
        <p:txBody>
          <a:bodyPr/>
          <a:lstStyle/>
          <a:p>
            <a:r>
              <a:rPr lang="en-IN" dirty="0"/>
              <a:t>Solution to the depth estimation problem</a:t>
            </a:r>
          </a:p>
        </p:txBody>
      </p:sp>
      <p:sp>
        <p:nvSpPr>
          <p:cNvPr id="3" name="Subtitle 2">
            <a:extLst>
              <a:ext uri="{FF2B5EF4-FFF2-40B4-BE49-F238E27FC236}">
                <a16:creationId xmlns:a16="http://schemas.microsoft.com/office/drawing/2014/main" id="{91F1BD8E-5E41-AC1C-ADCF-DB466F5761DD}"/>
              </a:ext>
            </a:extLst>
          </p:cNvPr>
          <p:cNvSpPr>
            <a:spLocks noGrp="1"/>
          </p:cNvSpPr>
          <p:nvPr>
            <p:ph type="subTitle" idx="1"/>
          </p:nvPr>
        </p:nvSpPr>
        <p:spPr/>
        <p:txBody>
          <a:bodyPr/>
          <a:lstStyle/>
          <a:p>
            <a:endParaRPr lang="en-IN" dirty="0"/>
          </a:p>
          <a:p>
            <a:r>
              <a:rPr lang="en-IN" b="1" dirty="0"/>
              <a:t>Inverse perspective mapping</a:t>
            </a:r>
          </a:p>
        </p:txBody>
      </p:sp>
    </p:spTree>
    <p:extLst>
      <p:ext uri="{BB962C8B-B14F-4D97-AF65-F5344CB8AC3E}">
        <p14:creationId xmlns:p14="http://schemas.microsoft.com/office/powerpoint/2010/main" val="322209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93700-982E-42B3-97A9-01E5D1293F75}"/>
              </a:ext>
            </a:extLst>
          </p:cNvPr>
          <p:cNvSpPr>
            <a:spLocks noGrp="1"/>
          </p:cNvSpPr>
          <p:nvPr>
            <p:ph type="title"/>
          </p:nvPr>
        </p:nvSpPr>
        <p:spPr/>
        <p:txBody>
          <a:bodyPr/>
          <a:lstStyle/>
          <a:p>
            <a:r>
              <a:rPr lang="en-IN" dirty="0"/>
              <a:t>Pinhole Camera Model</a:t>
            </a:r>
          </a:p>
        </p:txBody>
      </p:sp>
      <p:sp>
        <p:nvSpPr>
          <p:cNvPr id="3" name="Content Placeholder 2">
            <a:extLst>
              <a:ext uri="{FF2B5EF4-FFF2-40B4-BE49-F238E27FC236}">
                <a16:creationId xmlns:a16="http://schemas.microsoft.com/office/drawing/2014/main" id="{91B08639-0688-BB8A-C18A-FC259608FFEB}"/>
              </a:ext>
            </a:extLst>
          </p:cNvPr>
          <p:cNvSpPr>
            <a:spLocks noGrp="1"/>
          </p:cNvSpPr>
          <p:nvPr>
            <p:ph sz="half" idx="1"/>
          </p:nvPr>
        </p:nvSpPr>
        <p:spPr/>
        <p:txBody>
          <a:bodyPr>
            <a:normAutofit fontScale="77500" lnSpcReduction="20000"/>
          </a:bodyPr>
          <a:lstStyle/>
          <a:p>
            <a:pPr algn="l">
              <a:buFont typeface="Arial" panose="020B0604020202020204" pitchFamily="34" charset="0"/>
              <a:buChar char="•"/>
            </a:pPr>
            <a:r>
              <a:rPr lang="en-US" sz="3300" b="1" i="0" dirty="0">
                <a:solidFill>
                  <a:srgbClr val="0D0D0D"/>
                </a:solidFill>
                <a:effectLst/>
                <a:highlight>
                  <a:srgbClr val="FFFFFF"/>
                </a:highlight>
              </a:rPr>
              <a:t>Concept and Setup</a:t>
            </a:r>
            <a:r>
              <a:rPr lang="en-US" sz="3300" b="0" i="0" dirty="0">
                <a:solidFill>
                  <a:srgbClr val="0D0D0D"/>
                </a:solidFill>
                <a:effectLst/>
                <a:highlight>
                  <a:srgbClr val="FFFFFF"/>
                </a:highlight>
              </a:rPr>
              <a:t>:</a:t>
            </a:r>
          </a:p>
          <a:p>
            <a:pPr marL="742950" lvl="1" indent="-285750" algn="l">
              <a:buFont typeface="Arial" panose="020B0604020202020204" pitchFamily="34" charset="0"/>
              <a:buChar char="•"/>
            </a:pPr>
            <a:r>
              <a:rPr lang="en-US" sz="2500" b="0" i="0" dirty="0">
                <a:solidFill>
                  <a:srgbClr val="0D0D0D"/>
                </a:solidFill>
                <a:effectLst/>
                <a:highlight>
                  <a:srgbClr val="FFFFFF"/>
                </a:highlight>
              </a:rPr>
              <a:t>The camera coordinate system originates at the pinhole.</a:t>
            </a:r>
          </a:p>
          <a:p>
            <a:pPr marL="742950" lvl="1" indent="-285750" algn="l">
              <a:buFont typeface="Arial" panose="020B0604020202020204" pitchFamily="34" charset="0"/>
              <a:buChar char="•"/>
            </a:pPr>
            <a:r>
              <a:rPr lang="en-US" sz="2500" b="0" i="0" dirty="0">
                <a:solidFill>
                  <a:srgbClr val="0D0D0D"/>
                </a:solidFill>
                <a:effectLst/>
                <a:highlight>
                  <a:srgbClr val="FFFFFF"/>
                </a:highlight>
              </a:rPr>
              <a:t>The image sensor is inside a confined box with a small aperture (pinhole).</a:t>
            </a:r>
          </a:p>
          <a:p>
            <a:pPr marL="742950" lvl="1" indent="-285750" algn="l">
              <a:buFont typeface="Arial" panose="020B0604020202020204" pitchFamily="34" charset="0"/>
              <a:buChar char="•"/>
            </a:pPr>
            <a:r>
              <a:rPr lang="en-US" sz="2500" b="0" i="0" dirty="0">
                <a:solidFill>
                  <a:srgbClr val="0D0D0D"/>
                </a:solidFill>
                <a:effectLst/>
                <a:highlight>
                  <a:srgbClr val="FFFFFF"/>
                </a:highlight>
              </a:rPr>
              <a:t>Only a single light ray reaches each point on the sensor, resulting in an upside-down image.</a:t>
            </a:r>
          </a:p>
          <a:p>
            <a:pPr algn="l">
              <a:buFont typeface="Arial" panose="020B0604020202020204" pitchFamily="34" charset="0"/>
              <a:buChar char="•"/>
            </a:pPr>
            <a:r>
              <a:rPr lang="en-US" sz="3300" b="1" i="0" dirty="0">
                <a:solidFill>
                  <a:srgbClr val="0D0D0D"/>
                </a:solidFill>
                <a:effectLst/>
                <a:highlight>
                  <a:srgbClr val="FFFFFF"/>
                </a:highlight>
              </a:rPr>
              <a:t>Practical Considerations</a:t>
            </a:r>
            <a:r>
              <a:rPr lang="en-US" sz="3300" b="0" i="0" dirty="0">
                <a:solidFill>
                  <a:srgbClr val="0D0D0D"/>
                </a:solidFill>
                <a:effectLst/>
                <a:highlight>
                  <a:srgbClr val="FFFFFF"/>
                </a:highlight>
              </a:rPr>
              <a:t>:</a:t>
            </a:r>
          </a:p>
          <a:p>
            <a:pPr marL="742950" lvl="1" indent="-285750" algn="l">
              <a:buFont typeface="Arial" panose="020B0604020202020204" pitchFamily="34" charset="0"/>
              <a:buChar char="•"/>
            </a:pPr>
            <a:r>
              <a:rPr lang="en-US" sz="2500" b="0" i="0" dirty="0">
                <a:solidFill>
                  <a:srgbClr val="0D0D0D"/>
                </a:solidFill>
                <a:effectLst/>
                <a:highlight>
                  <a:srgbClr val="FFFFFF"/>
                </a:highlight>
              </a:rPr>
              <a:t>Pinhole cannot be infinitesimally small; too small an aperture results in dim images.</a:t>
            </a:r>
          </a:p>
          <a:p>
            <a:pPr marL="742950" lvl="1" indent="-285750" algn="l">
              <a:buFont typeface="Arial" panose="020B0604020202020204" pitchFamily="34" charset="0"/>
              <a:buChar char="•"/>
            </a:pPr>
            <a:r>
              <a:rPr lang="en-US" sz="2500" b="0" i="0" dirty="0">
                <a:solidFill>
                  <a:srgbClr val="0D0D0D"/>
                </a:solidFill>
                <a:effectLst/>
                <a:highlight>
                  <a:srgbClr val="FFFFFF"/>
                </a:highlight>
              </a:rPr>
              <a:t>Enlarging the aperture introduces blur due to light rays converging at the same sensor point.</a:t>
            </a:r>
          </a:p>
          <a:p>
            <a:pPr marL="742950" lvl="1" indent="-285750" algn="l">
              <a:buFont typeface="Arial" panose="020B0604020202020204" pitchFamily="34" charset="0"/>
              <a:buChar char="•"/>
            </a:pPr>
            <a:r>
              <a:rPr lang="en-US" sz="2500" b="0" i="0" dirty="0">
                <a:solidFill>
                  <a:srgbClr val="0D0D0D"/>
                </a:solidFill>
                <a:effectLst/>
                <a:highlight>
                  <a:srgbClr val="FFFFFF"/>
                </a:highlight>
              </a:rPr>
              <a:t>Real cameras use lenses to focus light and mitigate blur.</a:t>
            </a:r>
          </a:p>
        </p:txBody>
      </p:sp>
      <p:pic>
        <p:nvPicPr>
          <p:cNvPr id="10" name="Content Placeholder 9">
            <a:extLst>
              <a:ext uri="{FF2B5EF4-FFF2-40B4-BE49-F238E27FC236}">
                <a16:creationId xmlns:a16="http://schemas.microsoft.com/office/drawing/2014/main" id="{8C6F941E-0002-808F-8A3F-148AC913E8B9}"/>
              </a:ext>
            </a:extLst>
          </p:cNvPr>
          <p:cNvPicPr>
            <a:picLocks noGrp="1" noChangeAspect="1"/>
          </p:cNvPicPr>
          <p:nvPr>
            <p:ph sz="half" idx="2"/>
          </p:nvPr>
        </p:nvPicPr>
        <p:blipFill>
          <a:blip r:embed="rId2"/>
          <a:stretch>
            <a:fillRect/>
          </a:stretch>
        </p:blipFill>
        <p:spPr>
          <a:xfrm>
            <a:off x="6172200" y="1825625"/>
            <a:ext cx="5181600" cy="3965575"/>
          </a:xfrm>
        </p:spPr>
      </p:pic>
    </p:spTree>
    <p:extLst>
      <p:ext uri="{BB962C8B-B14F-4D97-AF65-F5344CB8AC3E}">
        <p14:creationId xmlns:p14="http://schemas.microsoft.com/office/powerpoint/2010/main" val="566134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E547-1CE8-095F-F841-794762E477D3}"/>
              </a:ext>
            </a:extLst>
          </p:cNvPr>
          <p:cNvSpPr>
            <a:spLocks noGrp="1"/>
          </p:cNvSpPr>
          <p:nvPr>
            <p:ph type="title"/>
          </p:nvPr>
        </p:nvSpPr>
        <p:spPr/>
        <p:txBody>
          <a:bodyPr/>
          <a:lstStyle/>
          <a:p>
            <a:r>
              <a:rPr lang="en-IN" dirty="0"/>
              <a:t>Mapping to Pixel Coordinates</a:t>
            </a:r>
          </a:p>
        </p:txBody>
      </p:sp>
      <p:sp>
        <p:nvSpPr>
          <p:cNvPr id="3" name="Content Placeholder 2">
            <a:extLst>
              <a:ext uri="{FF2B5EF4-FFF2-40B4-BE49-F238E27FC236}">
                <a16:creationId xmlns:a16="http://schemas.microsoft.com/office/drawing/2014/main" id="{F2F33963-5AB0-28A3-89E8-0C03869F9B86}"/>
              </a:ext>
            </a:extLst>
          </p:cNvPr>
          <p:cNvSpPr>
            <a:spLocks noGrp="1"/>
          </p:cNvSpPr>
          <p:nvPr>
            <p:ph sz="half" idx="1"/>
          </p:nvPr>
        </p:nvSpPr>
        <p:spPr/>
        <p:txBody>
          <a:bodyPr/>
          <a:lstStyle/>
          <a:p>
            <a:endParaRPr lang="en-IN" dirty="0"/>
          </a:p>
        </p:txBody>
      </p:sp>
      <p:sp>
        <p:nvSpPr>
          <p:cNvPr id="4" name="Content Placeholder 3">
            <a:extLst>
              <a:ext uri="{FF2B5EF4-FFF2-40B4-BE49-F238E27FC236}">
                <a16:creationId xmlns:a16="http://schemas.microsoft.com/office/drawing/2014/main" id="{EA0F8CC5-D186-806C-77E9-59FE7296FCAB}"/>
              </a:ext>
            </a:extLst>
          </p:cNvPr>
          <p:cNvSpPr>
            <a:spLocks noGrp="1"/>
          </p:cNvSpPr>
          <p:nvPr>
            <p:ph sz="half" idx="2"/>
          </p:nvPr>
        </p:nvSpPr>
        <p:spPr/>
        <p:txBody>
          <a:bodyPr/>
          <a:lstStyle/>
          <a:p>
            <a:endParaRPr lang="en-IN"/>
          </a:p>
        </p:txBody>
      </p:sp>
      <p:pic>
        <p:nvPicPr>
          <p:cNvPr id="6" name="Picture 5">
            <a:extLst>
              <a:ext uri="{FF2B5EF4-FFF2-40B4-BE49-F238E27FC236}">
                <a16:creationId xmlns:a16="http://schemas.microsoft.com/office/drawing/2014/main" id="{D4EE8D98-5075-9D8C-9971-76AE326FEE8B}"/>
              </a:ext>
            </a:extLst>
          </p:cNvPr>
          <p:cNvPicPr>
            <a:picLocks noChangeAspect="1"/>
          </p:cNvPicPr>
          <p:nvPr/>
        </p:nvPicPr>
        <p:blipFill rotWithShape="1">
          <a:blip r:embed="rId2"/>
          <a:srcRect l="-403" t="65344" r="403" b="-635"/>
          <a:stretch/>
        </p:blipFill>
        <p:spPr>
          <a:xfrm>
            <a:off x="644913" y="1826518"/>
            <a:ext cx="10749773" cy="1651818"/>
          </a:xfrm>
          <a:prstGeom prst="rect">
            <a:avLst/>
          </a:prstGeom>
        </p:spPr>
      </p:pic>
      <p:pic>
        <p:nvPicPr>
          <p:cNvPr id="10" name="Picture 9">
            <a:extLst>
              <a:ext uri="{FF2B5EF4-FFF2-40B4-BE49-F238E27FC236}">
                <a16:creationId xmlns:a16="http://schemas.microsoft.com/office/drawing/2014/main" id="{1D71AC36-8584-048A-1AF2-0B1D8A28CF74}"/>
              </a:ext>
            </a:extLst>
          </p:cNvPr>
          <p:cNvPicPr>
            <a:picLocks noChangeAspect="1"/>
          </p:cNvPicPr>
          <p:nvPr/>
        </p:nvPicPr>
        <p:blipFill>
          <a:blip r:embed="rId3"/>
          <a:stretch>
            <a:fillRect/>
          </a:stretch>
        </p:blipFill>
        <p:spPr>
          <a:xfrm>
            <a:off x="3689923" y="3613273"/>
            <a:ext cx="4107058" cy="1429365"/>
          </a:xfrm>
          <a:prstGeom prst="rect">
            <a:avLst/>
          </a:prstGeom>
        </p:spPr>
      </p:pic>
    </p:spTree>
    <p:extLst>
      <p:ext uri="{BB962C8B-B14F-4D97-AF65-F5344CB8AC3E}">
        <p14:creationId xmlns:p14="http://schemas.microsoft.com/office/powerpoint/2010/main" val="197617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E8F3-4BC5-9CC4-067C-8A282B6DEC44}"/>
              </a:ext>
            </a:extLst>
          </p:cNvPr>
          <p:cNvSpPr>
            <a:spLocks noGrp="1"/>
          </p:cNvSpPr>
          <p:nvPr>
            <p:ph type="title"/>
          </p:nvPr>
        </p:nvSpPr>
        <p:spPr/>
        <p:txBody>
          <a:bodyPr/>
          <a:lstStyle/>
          <a:p>
            <a:r>
              <a:rPr lang="en-IN" dirty="0"/>
              <a:t>Pixels to meters</a:t>
            </a:r>
          </a:p>
        </p:txBody>
      </p:sp>
      <p:pic>
        <p:nvPicPr>
          <p:cNvPr id="11" name="Picture 10">
            <a:extLst>
              <a:ext uri="{FF2B5EF4-FFF2-40B4-BE49-F238E27FC236}">
                <a16:creationId xmlns:a16="http://schemas.microsoft.com/office/drawing/2014/main" id="{5B9CE36F-0E20-BD34-E820-4B07E1E4A80E}"/>
              </a:ext>
            </a:extLst>
          </p:cNvPr>
          <p:cNvPicPr>
            <a:picLocks noChangeAspect="1"/>
          </p:cNvPicPr>
          <p:nvPr/>
        </p:nvPicPr>
        <p:blipFill rotWithShape="1">
          <a:blip r:embed="rId2"/>
          <a:srcRect b="36386"/>
          <a:stretch/>
        </p:blipFill>
        <p:spPr>
          <a:xfrm>
            <a:off x="753397" y="2074607"/>
            <a:ext cx="10685206" cy="3156154"/>
          </a:xfrm>
          <a:prstGeom prst="rect">
            <a:avLst/>
          </a:prstGeom>
        </p:spPr>
      </p:pic>
    </p:spTree>
    <p:extLst>
      <p:ext uri="{BB962C8B-B14F-4D97-AF65-F5344CB8AC3E}">
        <p14:creationId xmlns:p14="http://schemas.microsoft.com/office/powerpoint/2010/main" val="281719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B681-6660-ADA8-FA0D-9E8E3D43CDAC}"/>
              </a:ext>
            </a:extLst>
          </p:cNvPr>
          <p:cNvSpPr>
            <a:spLocks noGrp="1"/>
          </p:cNvSpPr>
          <p:nvPr>
            <p:ph type="title"/>
          </p:nvPr>
        </p:nvSpPr>
        <p:spPr/>
        <p:txBody>
          <a:bodyPr/>
          <a:lstStyle/>
          <a:p>
            <a:r>
              <a:rPr lang="en-IN" dirty="0"/>
              <a:t>Acknowledgements</a:t>
            </a:r>
          </a:p>
        </p:txBody>
      </p:sp>
      <p:sp>
        <p:nvSpPr>
          <p:cNvPr id="3" name="Content Placeholder 2">
            <a:extLst>
              <a:ext uri="{FF2B5EF4-FFF2-40B4-BE49-F238E27FC236}">
                <a16:creationId xmlns:a16="http://schemas.microsoft.com/office/drawing/2014/main" id="{1832C215-C9F6-056C-2E29-27979895CFA4}"/>
              </a:ext>
            </a:extLst>
          </p:cNvPr>
          <p:cNvSpPr>
            <a:spLocks noGrp="1"/>
          </p:cNvSpPr>
          <p:nvPr>
            <p:ph idx="1"/>
          </p:nvPr>
        </p:nvSpPr>
        <p:spPr/>
        <p:txBody>
          <a:bodyPr>
            <a:normAutofit/>
          </a:bodyPr>
          <a:lstStyle/>
          <a:p>
            <a:pPr algn="l">
              <a:buFont typeface="Arial" panose="020B0604020202020204" pitchFamily="34" charset="0"/>
              <a:buChar char="•"/>
            </a:pPr>
            <a:r>
              <a:rPr lang="en-US" sz="1700" b="1" i="0" dirty="0">
                <a:effectLst/>
              </a:rPr>
              <a:t>Dr. Ramkrishna </a:t>
            </a:r>
            <a:r>
              <a:rPr lang="en-US" sz="1700" b="1" i="0" dirty="0" err="1">
                <a:effectLst/>
              </a:rPr>
              <a:t>Pasumarthy</a:t>
            </a:r>
            <a:r>
              <a:rPr lang="en-US" sz="1700" b="1" i="0" dirty="0">
                <a:effectLst/>
              </a:rPr>
              <a:t>:</a:t>
            </a:r>
            <a:endParaRPr lang="en-US" sz="1700" b="0" i="0" dirty="0">
              <a:effectLst/>
            </a:endParaRPr>
          </a:p>
          <a:p>
            <a:pPr marL="742950" lvl="1" indent="-285750" algn="l">
              <a:buFont typeface="Arial" panose="020B0604020202020204" pitchFamily="34" charset="0"/>
              <a:buChar char="•"/>
            </a:pPr>
            <a:r>
              <a:rPr lang="en-US" sz="1700" b="0" i="0" dirty="0">
                <a:effectLst/>
              </a:rPr>
              <a:t>Your mentorship and insightful guidance played a pivotal role in steering the project towards success.</a:t>
            </a:r>
          </a:p>
          <a:p>
            <a:pPr algn="l">
              <a:buFont typeface="Arial" panose="020B0604020202020204" pitchFamily="34" charset="0"/>
              <a:buChar char="•"/>
            </a:pPr>
            <a:r>
              <a:rPr lang="en-US" sz="1700" b="1" i="0" dirty="0">
                <a:effectLst/>
              </a:rPr>
              <a:t>Dr. Nirav Bhatt:</a:t>
            </a:r>
            <a:endParaRPr lang="en-US" sz="1700" b="0" i="0" dirty="0">
              <a:effectLst/>
            </a:endParaRPr>
          </a:p>
          <a:p>
            <a:pPr marL="742950" lvl="1" indent="-285750" algn="l">
              <a:buFont typeface="Arial" panose="020B0604020202020204" pitchFamily="34" charset="0"/>
              <a:buChar char="•"/>
            </a:pPr>
            <a:r>
              <a:rPr lang="en-US" sz="1700" b="0" i="0" dirty="0">
                <a:effectLst/>
              </a:rPr>
              <a:t>Your valuable contributions and mentorship have been invaluable throughout the project.</a:t>
            </a:r>
          </a:p>
          <a:p>
            <a:pPr algn="l">
              <a:buFont typeface="Arial" panose="020B0604020202020204" pitchFamily="34" charset="0"/>
              <a:buChar char="•"/>
            </a:pPr>
            <a:r>
              <a:rPr lang="en-US" sz="1700" b="1" i="0" dirty="0" err="1">
                <a:effectLst/>
              </a:rPr>
              <a:t>Subhadeep</a:t>
            </a:r>
            <a:r>
              <a:rPr lang="en-US" sz="1700" b="1" i="0" dirty="0">
                <a:effectLst/>
              </a:rPr>
              <a:t> Sir:</a:t>
            </a:r>
            <a:endParaRPr lang="en-US" sz="1700" b="0" i="0" dirty="0">
              <a:effectLst/>
            </a:endParaRPr>
          </a:p>
          <a:p>
            <a:pPr marL="742950" lvl="1" indent="-285750" algn="l">
              <a:buFont typeface="Arial" panose="020B0604020202020204" pitchFamily="34" charset="0"/>
              <a:buChar char="•"/>
            </a:pPr>
            <a:r>
              <a:rPr lang="en-US" sz="1700" b="0" i="0" dirty="0">
                <a:effectLst/>
              </a:rPr>
              <a:t>I extend my gratitude to </a:t>
            </a:r>
            <a:r>
              <a:rPr lang="en-US" sz="1700" b="0" i="0" dirty="0" err="1">
                <a:effectLst/>
              </a:rPr>
              <a:t>Subhadeep</a:t>
            </a:r>
            <a:r>
              <a:rPr lang="en-US" sz="1700" b="0" i="0" dirty="0">
                <a:effectLst/>
              </a:rPr>
              <a:t> Sir for his pivotal role in this project. His expertise in Jetson Nano, guidance on library compatibility, and insights into code optimization were instrumental. His assistance in capturing images with the car significantly enhanced project outcomes.</a:t>
            </a:r>
          </a:p>
          <a:p>
            <a:r>
              <a:rPr lang="en-US" sz="1700" b="1" i="0" dirty="0">
                <a:solidFill>
                  <a:srgbClr val="0D0D0D"/>
                </a:solidFill>
                <a:effectLst/>
                <a:highlight>
                  <a:srgbClr val="FFFFFF"/>
                </a:highlight>
              </a:rPr>
              <a:t>Soumyajit sir:</a:t>
            </a:r>
            <a:r>
              <a:rPr lang="en-US" sz="1700" b="0" i="0" dirty="0">
                <a:solidFill>
                  <a:srgbClr val="0D0D0D"/>
                </a:solidFill>
                <a:effectLst/>
                <a:highlight>
                  <a:srgbClr val="FFFFFF"/>
                </a:highlight>
              </a:rPr>
              <a:t> </a:t>
            </a:r>
          </a:p>
          <a:p>
            <a:pPr lvl="1"/>
            <a:r>
              <a:rPr lang="en-US" sz="1700" b="0" i="0" dirty="0">
                <a:solidFill>
                  <a:srgbClr val="0D0D0D"/>
                </a:solidFill>
                <a:effectLst/>
                <a:highlight>
                  <a:srgbClr val="FFFFFF"/>
                </a:highlight>
              </a:rPr>
              <a:t>His expertise in deep learning and computer vision, coupled with insightful discussions, significantly contributed to the project's technical depth and understanding.</a:t>
            </a:r>
          </a:p>
          <a:p>
            <a:r>
              <a:rPr lang="en-US" sz="1700" b="1" i="0" dirty="0" err="1">
                <a:solidFill>
                  <a:srgbClr val="0D0D0D"/>
                </a:solidFill>
                <a:effectLst/>
                <a:highlight>
                  <a:srgbClr val="FFFFFF"/>
                </a:highlight>
              </a:rPr>
              <a:t>Vasumathi</a:t>
            </a:r>
            <a:r>
              <a:rPr lang="en-US" sz="1700" b="1" i="0" dirty="0">
                <a:solidFill>
                  <a:srgbClr val="0D0D0D"/>
                </a:solidFill>
                <a:effectLst/>
                <a:highlight>
                  <a:srgbClr val="FFFFFF"/>
                </a:highlight>
              </a:rPr>
              <a:t> ma’am:</a:t>
            </a:r>
            <a:r>
              <a:rPr lang="en-US" sz="1700" b="0" i="0" dirty="0">
                <a:solidFill>
                  <a:srgbClr val="0D0D0D"/>
                </a:solidFill>
                <a:effectLst/>
                <a:highlight>
                  <a:srgbClr val="FFFFFF"/>
                </a:highlight>
              </a:rPr>
              <a:t> </a:t>
            </a:r>
          </a:p>
          <a:p>
            <a:pPr lvl="1"/>
            <a:r>
              <a:rPr lang="en-US" sz="1700" b="0" i="0" dirty="0">
                <a:solidFill>
                  <a:srgbClr val="0D0D0D"/>
                </a:solidFill>
                <a:effectLst/>
                <a:highlight>
                  <a:srgbClr val="FFFFFF"/>
                </a:highlight>
              </a:rPr>
              <a:t>Her indispensable assistance in experimental setup ensured meticulous design and precise data collection, crucial for successful experimentation.</a:t>
            </a:r>
          </a:p>
          <a:p>
            <a:endParaRPr lang="en-IN" sz="1700" dirty="0"/>
          </a:p>
        </p:txBody>
      </p:sp>
    </p:spTree>
    <p:extLst>
      <p:ext uri="{BB962C8B-B14F-4D97-AF65-F5344CB8AC3E}">
        <p14:creationId xmlns:p14="http://schemas.microsoft.com/office/powerpoint/2010/main" val="11365499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08639-0880-B00A-2EF8-837C402AADFE}"/>
              </a:ext>
            </a:extLst>
          </p:cNvPr>
          <p:cNvSpPr>
            <a:spLocks noGrp="1"/>
          </p:cNvSpPr>
          <p:nvPr>
            <p:ph type="title"/>
          </p:nvPr>
        </p:nvSpPr>
        <p:spPr/>
        <p:txBody>
          <a:bodyPr/>
          <a:lstStyle/>
          <a:p>
            <a:r>
              <a:rPr lang="en-IN" dirty="0"/>
              <a:t>Results of Depth estimation using IPM</a:t>
            </a:r>
          </a:p>
        </p:txBody>
      </p:sp>
      <p:sp>
        <p:nvSpPr>
          <p:cNvPr id="3" name="Content Placeholder 2">
            <a:extLst>
              <a:ext uri="{FF2B5EF4-FFF2-40B4-BE49-F238E27FC236}">
                <a16:creationId xmlns:a16="http://schemas.microsoft.com/office/drawing/2014/main" id="{6FAAB640-5EF0-0860-BA79-A6D4FA4419E3}"/>
              </a:ext>
            </a:extLst>
          </p:cNvPr>
          <p:cNvSpPr>
            <a:spLocks noGrp="1"/>
          </p:cNvSpPr>
          <p:nvPr>
            <p:ph sz="half" idx="1"/>
          </p:nvPr>
        </p:nvSpPr>
        <p:spPr/>
        <p:txBody>
          <a:bodyPr>
            <a:normAutofit fontScale="85000" lnSpcReduction="10000"/>
          </a:bodyPr>
          <a:lstStyle/>
          <a:p>
            <a:pPr algn="l">
              <a:buFont typeface="+mj-lt"/>
              <a:buAutoNum type="arabicPeriod"/>
            </a:pPr>
            <a:r>
              <a:rPr lang="en-US" b="1" i="0" dirty="0">
                <a:solidFill>
                  <a:srgbClr val="0D0D0D"/>
                </a:solidFill>
                <a:effectLst/>
                <a:highlight>
                  <a:srgbClr val="FFFFFF"/>
                </a:highlight>
              </a:rPr>
              <a:t>Experimental Setup</a:t>
            </a:r>
            <a:r>
              <a:rPr lang="en-US" b="0" i="0" dirty="0">
                <a:solidFill>
                  <a:srgbClr val="0D0D0D"/>
                </a:solidFill>
                <a:effectLst/>
                <a:highlight>
                  <a:srgbClr val="FFFFFF"/>
                </a:highlight>
              </a:rPr>
              <a:t>:</a:t>
            </a:r>
          </a:p>
          <a:p>
            <a:pPr marL="742950" lvl="1" indent="-285750" algn="l">
              <a:buFont typeface="+mj-lt"/>
              <a:buAutoNum type="arabicPeriod"/>
            </a:pPr>
            <a:r>
              <a:rPr lang="en-US" b="0" i="0" dirty="0">
                <a:solidFill>
                  <a:srgbClr val="0D0D0D"/>
                </a:solidFill>
                <a:effectLst/>
                <a:highlight>
                  <a:srgbClr val="FFFFFF"/>
                </a:highlight>
              </a:rPr>
              <a:t>Camera height: 5.5 cm.</a:t>
            </a:r>
          </a:p>
          <a:p>
            <a:pPr marL="742950" lvl="1" indent="-285750" algn="l">
              <a:buFont typeface="+mj-lt"/>
              <a:buAutoNum type="arabicPeriod"/>
            </a:pPr>
            <a:r>
              <a:rPr lang="en-US" b="0" i="0" dirty="0">
                <a:solidFill>
                  <a:srgbClr val="0D0D0D"/>
                </a:solidFill>
                <a:effectLst/>
                <a:highlight>
                  <a:srgbClr val="FFFFFF"/>
                </a:highlight>
              </a:rPr>
              <a:t>Scale on ground for reference distances.</a:t>
            </a:r>
          </a:p>
          <a:p>
            <a:pPr marL="742950" lvl="1" indent="-285750" algn="l">
              <a:buFont typeface="+mj-lt"/>
              <a:buAutoNum type="arabicPeriod"/>
            </a:pPr>
            <a:r>
              <a:rPr lang="en-US" b="0" i="0" dirty="0">
                <a:solidFill>
                  <a:srgbClr val="0D0D0D"/>
                </a:solidFill>
                <a:effectLst/>
                <a:highlight>
                  <a:srgbClr val="FFFFFF"/>
                </a:highlight>
              </a:rPr>
              <a:t>Left camera as the origin.</a:t>
            </a:r>
          </a:p>
          <a:p>
            <a:pPr algn="l">
              <a:buFont typeface="+mj-lt"/>
              <a:buAutoNum type="arabicPeriod"/>
            </a:pPr>
            <a:r>
              <a:rPr lang="en-US" b="1" i="0" dirty="0">
                <a:solidFill>
                  <a:srgbClr val="0D0D0D"/>
                </a:solidFill>
                <a:effectLst/>
                <a:highlight>
                  <a:srgbClr val="FFFFFF"/>
                </a:highlight>
              </a:rPr>
              <a:t>Depth Estimation</a:t>
            </a:r>
            <a:r>
              <a:rPr lang="en-US" b="0" i="0" dirty="0">
                <a:solidFill>
                  <a:srgbClr val="0D0D0D"/>
                </a:solidFill>
                <a:effectLst/>
                <a:highlight>
                  <a:srgbClr val="FFFFFF"/>
                </a:highlight>
              </a:rPr>
              <a:t>:</a:t>
            </a:r>
          </a:p>
          <a:p>
            <a:pPr marL="742950" lvl="1" indent="-285750" algn="l">
              <a:buFont typeface="+mj-lt"/>
              <a:buAutoNum type="arabicPeriod"/>
            </a:pPr>
            <a:r>
              <a:rPr lang="en-US" b="0" i="0" dirty="0">
                <a:solidFill>
                  <a:srgbClr val="0D0D0D"/>
                </a:solidFill>
                <a:effectLst/>
                <a:highlight>
                  <a:srgbClr val="FFFFFF"/>
                </a:highlight>
              </a:rPr>
              <a:t>Used inverse perspective mapping (IPM).</a:t>
            </a:r>
          </a:p>
          <a:p>
            <a:pPr marL="742950" lvl="1" indent="-285750" algn="l">
              <a:buFont typeface="+mj-lt"/>
              <a:buAutoNum type="arabicPeriod"/>
            </a:pPr>
            <a:r>
              <a:rPr lang="en-US" b="0" i="0" dirty="0">
                <a:solidFill>
                  <a:srgbClr val="0D0D0D"/>
                </a:solidFill>
                <a:effectLst/>
                <a:highlight>
                  <a:srgbClr val="FFFFFF"/>
                </a:highlight>
              </a:rPr>
              <a:t>Measured ground points within ± 40 cm width and 100 cm depth.</a:t>
            </a:r>
          </a:p>
          <a:p>
            <a:pPr algn="l">
              <a:buFont typeface="+mj-lt"/>
              <a:buAutoNum type="arabicPeriod"/>
            </a:pPr>
            <a:r>
              <a:rPr lang="en-US" b="1" i="0" dirty="0">
                <a:solidFill>
                  <a:srgbClr val="0D0D0D"/>
                </a:solidFill>
                <a:effectLst/>
                <a:highlight>
                  <a:srgbClr val="FFFFFF"/>
                </a:highlight>
              </a:rPr>
              <a:t>Accuracy Check</a:t>
            </a:r>
            <a:r>
              <a:rPr lang="en-US" b="0" i="0" dirty="0">
                <a:solidFill>
                  <a:srgbClr val="0D0D0D"/>
                </a:solidFill>
                <a:effectLst/>
                <a:highlight>
                  <a:srgbClr val="FFFFFF"/>
                </a:highlight>
              </a:rPr>
              <a:t>:</a:t>
            </a:r>
          </a:p>
          <a:p>
            <a:pPr marL="742950" lvl="1" indent="-285750" algn="l">
              <a:buFont typeface="+mj-lt"/>
              <a:buAutoNum type="arabicPeriod"/>
            </a:pPr>
            <a:r>
              <a:rPr lang="en-US" b="0" i="0" dirty="0">
                <a:solidFill>
                  <a:srgbClr val="0D0D0D"/>
                </a:solidFill>
                <a:effectLst/>
                <a:highlight>
                  <a:srgbClr val="FFFFFF"/>
                </a:highlight>
              </a:rPr>
              <a:t>Compared estimated depths with ground truth.</a:t>
            </a:r>
          </a:p>
          <a:p>
            <a:pPr marL="742950" lvl="1" indent="-285750" algn="l">
              <a:buFont typeface="+mj-lt"/>
              <a:buAutoNum type="arabicPeriod"/>
            </a:pPr>
            <a:r>
              <a:rPr lang="en-US" b="0" i="0" dirty="0">
                <a:solidFill>
                  <a:srgbClr val="0D0D0D"/>
                </a:solidFill>
                <a:effectLst/>
                <a:highlight>
                  <a:srgbClr val="FFFFFF"/>
                </a:highlight>
              </a:rPr>
              <a:t>Evaluated method accuracy and reliability.</a:t>
            </a:r>
          </a:p>
          <a:p>
            <a:endParaRPr lang="en-IN" dirty="0"/>
          </a:p>
        </p:txBody>
      </p:sp>
      <p:pic>
        <p:nvPicPr>
          <p:cNvPr id="6" name="Content Placeholder 5">
            <a:extLst>
              <a:ext uri="{FF2B5EF4-FFF2-40B4-BE49-F238E27FC236}">
                <a16:creationId xmlns:a16="http://schemas.microsoft.com/office/drawing/2014/main" id="{FB1C08E1-4BA9-8598-890E-8665A7AFDD4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020232" y="1825626"/>
            <a:ext cx="4333568" cy="2117110"/>
          </a:xfrm>
        </p:spPr>
      </p:pic>
      <p:pic>
        <p:nvPicPr>
          <p:cNvPr id="8" name="Picture 7">
            <a:extLst>
              <a:ext uri="{FF2B5EF4-FFF2-40B4-BE49-F238E27FC236}">
                <a16:creationId xmlns:a16="http://schemas.microsoft.com/office/drawing/2014/main" id="{11A94A19-25CE-EA04-82B6-9EE1B13D3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399" y="4264487"/>
            <a:ext cx="4343401" cy="2117110"/>
          </a:xfrm>
          <a:prstGeom prst="rect">
            <a:avLst/>
          </a:prstGeom>
        </p:spPr>
      </p:pic>
    </p:spTree>
    <p:extLst>
      <p:ext uri="{BB962C8B-B14F-4D97-AF65-F5344CB8AC3E}">
        <p14:creationId xmlns:p14="http://schemas.microsoft.com/office/powerpoint/2010/main" val="1628416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186A7-6188-485F-7270-DCAEB6B6A18C}"/>
              </a:ext>
            </a:extLst>
          </p:cNvPr>
          <p:cNvSpPr>
            <a:spLocks noGrp="1"/>
          </p:cNvSpPr>
          <p:nvPr>
            <p:ph type="title"/>
          </p:nvPr>
        </p:nvSpPr>
        <p:spPr/>
        <p:txBody>
          <a:bodyPr/>
          <a:lstStyle/>
          <a:p>
            <a:r>
              <a:rPr lang="en-IN" dirty="0"/>
              <a:t>Depth estimation using Inverse Perspective</a:t>
            </a:r>
          </a:p>
        </p:txBody>
      </p:sp>
      <p:pic>
        <p:nvPicPr>
          <p:cNvPr id="10" name="Content Placeholder 9">
            <a:extLst>
              <a:ext uri="{FF2B5EF4-FFF2-40B4-BE49-F238E27FC236}">
                <a16:creationId xmlns:a16="http://schemas.microsoft.com/office/drawing/2014/main" id="{2849176C-F48E-7588-7AA7-5E0EFDA735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4579374" cy="4351338"/>
          </a:xfrm>
        </p:spPr>
      </p:pic>
      <p:pic>
        <p:nvPicPr>
          <p:cNvPr id="12" name="Content Placeholder 11">
            <a:extLst>
              <a:ext uri="{FF2B5EF4-FFF2-40B4-BE49-F238E27FC236}">
                <a16:creationId xmlns:a16="http://schemas.microsoft.com/office/drawing/2014/main" id="{FB2EBEBE-2B3C-5BF3-990F-0F4B9D90A0A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4424" y="1825625"/>
            <a:ext cx="4579375" cy="4351338"/>
          </a:xfrm>
        </p:spPr>
      </p:pic>
    </p:spTree>
    <p:extLst>
      <p:ext uri="{BB962C8B-B14F-4D97-AF65-F5344CB8AC3E}">
        <p14:creationId xmlns:p14="http://schemas.microsoft.com/office/powerpoint/2010/main" val="18867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BC49-7C19-6657-44F3-1F659E4D2F85}"/>
              </a:ext>
            </a:extLst>
          </p:cNvPr>
          <p:cNvSpPr>
            <a:spLocks noGrp="1"/>
          </p:cNvSpPr>
          <p:nvPr>
            <p:ph type="title"/>
          </p:nvPr>
        </p:nvSpPr>
        <p:spPr/>
        <p:txBody>
          <a:bodyPr/>
          <a:lstStyle/>
          <a:p>
            <a:r>
              <a:rPr lang="en-IN" dirty="0"/>
              <a:t>Depth estimation results</a:t>
            </a:r>
          </a:p>
        </p:txBody>
      </p:sp>
      <p:pic>
        <p:nvPicPr>
          <p:cNvPr id="6" name="Content Placeholder 5">
            <a:extLst>
              <a:ext uri="{FF2B5EF4-FFF2-40B4-BE49-F238E27FC236}">
                <a16:creationId xmlns:a16="http://schemas.microsoft.com/office/drawing/2014/main" id="{36B6722A-334C-D568-7624-89D69C9E9AC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4422058" cy="4351338"/>
          </a:xfrm>
        </p:spPr>
      </p:pic>
      <p:pic>
        <p:nvPicPr>
          <p:cNvPr id="8" name="Content Placeholder 7">
            <a:extLst>
              <a:ext uri="{FF2B5EF4-FFF2-40B4-BE49-F238E27FC236}">
                <a16:creationId xmlns:a16="http://schemas.microsoft.com/office/drawing/2014/main" id="{F8D459CB-1B27-7B2B-9D4E-5E2D9588371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31740" y="1825625"/>
            <a:ext cx="4422059" cy="4351338"/>
          </a:xfrm>
        </p:spPr>
      </p:pic>
    </p:spTree>
    <p:extLst>
      <p:ext uri="{BB962C8B-B14F-4D97-AF65-F5344CB8AC3E}">
        <p14:creationId xmlns:p14="http://schemas.microsoft.com/office/powerpoint/2010/main" val="3652491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2E71-F08C-347B-3523-2BA1C49B699F}"/>
              </a:ext>
            </a:extLst>
          </p:cNvPr>
          <p:cNvSpPr>
            <a:spLocks noGrp="1"/>
          </p:cNvSpPr>
          <p:nvPr>
            <p:ph type="title"/>
          </p:nvPr>
        </p:nvSpPr>
        <p:spPr/>
        <p:txBody>
          <a:bodyPr/>
          <a:lstStyle/>
          <a:p>
            <a:r>
              <a:rPr lang="en-IN" dirty="0"/>
              <a:t>Depth estimation results</a:t>
            </a:r>
          </a:p>
        </p:txBody>
      </p:sp>
      <p:pic>
        <p:nvPicPr>
          <p:cNvPr id="6" name="Content Placeholder 5">
            <a:extLst>
              <a:ext uri="{FF2B5EF4-FFF2-40B4-BE49-F238E27FC236}">
                <a16:creationId xmlns:a16="http://schemas.microsoft.com/office/drawing/2014/main" id="{128320DB-CD2B-1DD5-16F4-C5BB355B1CB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4"/>
            <a:ext cx="4569542" cy="4351337"/>
          </a:xfrm>
        </p:spPr>
      </p:pic>
      <p:pic>
        <p:nvPicPr>
          <p:cNvPr id="8" name="Content Placeholder 7">
            <a:extLst>
              <a:ext uri="{FF2B5EF4-FFF2-40B4-BE49-F238E27FC236}">
                <a16:creationId xmlns:a16="http://schemas.microsoft.com/office/drawing/2014/main" id="{52A8FA4B-CF5A-3177-B54D-10AF3F10F6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84258" y="1825624"/>
            <a:ext cx="4569542" cy="4351336"/>
          </a:xfrm>
        </p:spPr>
      </p:pic>
    </p:spTree>
    <p:extLst>
      <p:ext uri="{BB962C8B-B14F-4D97-AF65-F5344CB8AC3E}">
        <p14:creationId xmlns:p14="http://schemas.microsoft.com/office/powerpoint/2010/main" val="707282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4A69-4E4A-70EA-5E32-89ADF5798D2F}"/>
              </a:ext>
            </a:extLst>
          </p:cNvPr>
          <p:cNvSpPr>
            <a:spLocks noGrp="1"/>
          </p:cNvSpPr>
          <p:nvPr>
            <p:ph type="title"/>
          </p:nvPr>
        </p:nvSpPr>
        <p:spPr/>
        <p:txBody>
          <a:bodyPr/>
          <a:lstStyle/>
          <a:p>
            <a:r>
              <a:rPr lang="en-IN" dirty="0"/>
              <a:t>Error vs Depth plot for IPM</a:t>
            </a:r>
          </a:p>
        </p:txBody>
      </p:sp>
      <p:sp>
        <p:nvSpPr>
          <p:cNvPr id="3" name="Content Placeholder 2">
            <a:extLst>
              <a:ext uri="{FF2B5EF4-FFF2-40B4-BE49-F238E27FC236}">
                <a16:creationId xmlns:a16="http://schemas.microsoft.com/office/drawing/2014/main" id="{19E006B4-4721-8850-54B8-E0E06673D428}"/>
              </a:ext>
            </a:extLst>
          </p:cNvPr>
          <p:cNvSpPr>
            <a:spLocks noGrp="1"/>
          </p:cNvSpPr>
          <p:nvPr>
            <p:ph sz="half" idx="1"/>
          </p:nvPr>
        </p:nvSpPr>
        <p:spPr/>
        <p:txBody>
          <a:bodyPr>
            <a:normAutofit/>
          </a:bodyPr>
          <a:lstStyle/>
          <a:p>
            <a:pPr algn="l">
              <a:buFont typeface="+mj-lt"/>
              <a:buAutoNum type="arabicPeriod"/>
            </a:pPr>
            <a:r>
              <a:rPr lang="en-US" sz="2000" b="1" i="0" dirty="0">
                <a:solidFill>
                  <a:srgbClr val="0D0D0D"/>
                </a:solidFill>
                <a:effectLst/>
                <a:highlight>
                  <a:srgbClr val="FFFFFF"/>
                </a:highlight>
              </a:rPr>
              <a:t>Distance Intervals</a:t>
            </a:r>
            <a:r>
              <a:rPr lang="en-US" sz="2000" b="0" i="0" dirty="0">
                <a:solidFill>
                  <a:srgbClr val="0D0D0D"/>
                </a:solidFill>
                <a:effectLst/>
                <a:highlight>
                  <a:srgbClr val="FFFFFF"/>
                </a:highlight>
              </a:rPr>
              <a:t>:</a:t>
            </a:r>
          </a:p>
          <a:p>
            <a:pPr lvl="1"/>
            <a:r>
              <a:rPr lang="en-US" sz="1800" b="0" i="0" dirty="0">
                <a:solidFill>
                  <a:srgbClr val="0D0D0D"/>
                </a:solidFill>
                <a:effectLst/>
                <a:highlight>
                  <a:srgbClr val="FFFFFF"/>
                </a:highlight>
              </a:rPr>
              <a:t>Measured points from 20 cm to 90 cm in 10 cm intervals.</a:t>
            </a:r>
          </a:p>
          <a:p>
            <a:pPr lvl="1"/>
            <a:r>
              <a:rPr lang="en-US" sz="1800" b="0" i="0" dirty="0">
                <a:solidFill>
                  <a:srgbClr val="0D0D0D"/>
                </a:solidFill>
                <a:effectLst/>
                <a:highlight>
                  <a:srgbClr val="FFFFFF"/>
                </a:highlight>
              </a:rPr>
              <a:t>Ten points measured at each interval.</a:t>
            </a:r>
          </a:p>
          <a:p>
            <a:pPr algn="l">
              <a:buFont typeface="+mj-lt"/>
              <a:buAutoNum type="arabicPeriod"/>
            </a:pPr>
            <a:r>
              <a:rPr lang="en-US" sz="2000" b="1" i="0" dirty="0">
                <a:solidFill>
                  <a:srgbClr val="0D0D0D"/>
                </a:solidFill>
                <a:effectLst/>
                <a:highlight>
                  <a:srgbClr val="FFFFFF"/>
                </a:highlight>
              </a:rPr>
              <a:t>Mean Absolute Error</a:t>
            </a:r>
            <a:r>
              <a:rPr lang="en-US" sz="2000" b="0" i="0" dirty="0">
                <a:solidFill>
                  <a:srgbClr val="0D0D0D"/>
                </a:solidFill>
                <a:effectLst/>
                <a:highlight>
                  <a:srgbClr val="FFFFFF"/>
                </a:highlight>
              </a:rPr>
              <a:t>:</a:t>
            </a:r>
          </a:p>
          <a:p>
            <a:pPr lvl="1"/>
            <a:r>
              <a:rPr lang="en-US" sz="1800" b="0" i="0" dirty="0">
                <a:solidFill>
                  <a:srgbClr val="0D0D0D"/>
                </a:solidFill>
                <a:effectLst/>
                <a:highlight>
                  <a:srgbClr val="FFFFFF"/>
                </a:highlight>
              </a:rPr>
              <a:t>Calculated and plotted error vs. distance.</a:t>
            </a:r>
          </a:p>
          <a:p>
            <a:pPr lvl="1"/>
            <a:r>
              <a:rPr lang="en-US" sz="1800" b="0" i="0" dirty="0">
                <a:solidFill>
                  <a:srgbClr val="0D0D0D"/>
                </a:solidFill>
                <a:effectLst/>
                <a:highlight>
                  <a:srgbClr val="FFFFFF"/>
                </a:highlight>
              </a:rPr>
              <a:t>Method shows high accuracy up to 70 cm with &lt; ±3 cm error.</a:t>
            </a:r>
          </a:p>
          <a:p>
            <a:pPr algn="l">
              <a:buFont typeface="+mj-lt"/>
              <a:buAutoNum type="arabicPeriod"/>
            </a:pPr>
            <a:r>
              <a:rPr lang="en-US" sz="2000" b="1" i="0" dirty="0">
                <a:solidFill>
                  <a:srgbClr val="0D0D0D"/>
                </a:solidFill>
                <a:effectLst/>
                <a:highlight>
                  <a:srgbClr val="FFFFFF"/>
                </a:highlight>
              </a:rPr>
              <a:t>Performance at Greater Depths</a:t>
            </a:r>
            <a:r>
              <a:rPr lang="en-US" sz="2000" b="0" i="0" dirty="0">
                <a:solidFill>
                  <a:srgbClr val="0D0D0D"/>
                </a:solidFill>
                <a:effectLst/>
                <a:highlight>
                  <a:srgbClr val="FFFFFF"/>
                </a:highlight>
              </a:rPr>
              <a:t>:</a:t>
            </a:r>
          </a:p>
          <a:p>
            <a:pPr lvl="1"/>
            <a:r>
              <a:rPr lang="en-US" sz="1800" b="0" i="0" dirty="0">
                <a:solidFill>
                  <a:srgbClr val="0D0D0D"/>
                </a:solidFill>
                <a:effectLst/>
                <a:highlight>
                  <a:srgbClr val="FFFFFF"/>
                </a:highlight>
              </a:rPr>
              <a:t>Error within ±10 cm at 90 cm depth.</a:t>
            </a:r>
          </a:p>
          <a:p>
            <a:pPr lvl="1"/>
            <a:r>
              <a:rPr lang="en-US" sz="1800" b="0" i="0" dirty="0">
                <a:solidFill>
                  <a:srgbClr val="0D0D0D"/>
                </a:solidFill>
                <a:effectLst/>
                <a:highlight>
                  <a:srgbClr val="FFFFFF"/>
                </a:highlight>
              </a:rPr>
              <a:t>Demonstrates method's suitability for depth estimation.</a:t>
            </a:r>
          </a:p>
          <a:p>
            <a:endParaRPr lang="en-IN" sz="2000" dirty="0"/>
          </a:p>
        </p:txBody>
      </p:sp>
      <p:pic>
        <p:nvPicPr>
          <p:cNvPr id="6" name="Content Placeholder 5">
            <a:extLst>
              <a:ext uri="{FF2B5EF4-FFF2-40B4-BE49-F238E27FC236}">
                <a16:creationId xmlns:a16="http://schemas.microsoft.com/office/drawing/2014/main" id="{83E2A7AB-FFF0-3A63-D9A8-9F3D2026BE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415845"/>
            <a:ext cx="5181600" cy="4761118"/>
          </a:xfrm>
        </p:spPr>
      </p:pic>
    </p:spTree>
    <p:extLst>
      <p:ext uri="{BB962C8B-B14F-4D97-AF65-F5344CB8AC3E}">
        <p14:creationId xmlns:p14="http://schemas.microsoft.com/office/powerpoint/2010/main" val="6054352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F139-3B74-92D3-25E9-E05FEA258DC4}"/>
              </a:ext>
            </a:extLst>
          </p:cNvPr>
          <p:cNvSpPr>
            <a:spLocks noGrp="1"/>
          </p:cNvSpPr>
          <p:nvPr>
            <p:ph type="title"/>
          </p:nvPr>
        </p:nvSpPr>
        <p:spPr/>
        <p:txBody>
          <a:bodyPr/>
          <a:lstStyle/>
          <a:p>
            <a:r>
              <a:rPr lang="en-IN" dirty="0"/>
              <a:t>Error vs Depth plot for zed</a:t>
            </a:r>
          </a:p>
        </p:txBody>
      </p:sp>
      <p:sp>
        <p:nvSpPr>
          <p:cNvPr id="3" name="Content Placeholder 2">
            <a:extLst>
              <a:ext uri="{FF2B5EF4-FFF2-40B4-BE49-F238E27FC236}">
                <a16:creationId xmlns:a16="http://schemas.microsoft.com/office/drawing/2014/main" id="{5E4AACEE-B898-FC65-DB38-E3638A623030}"/>
              </a:ext>
            </a:extLst>
          </p:cNvPr>
          <p:cNvSpPr>
            <a:spLocks noGrp="1"/>
          </p:cNvSpPr>
          <p:nvPr>
            <p:ph sz="half" idx="1"/>
          </p:nvPr>
        </p:nvSpPr>
        <p:spPr/>
        <p:txBody>
          <a:bodyPr>
            <a:noAutofit/>
          </a:bodyPr>
          <a:lstStyle/>
          <a:p>
            <a:pPr algn="l">
              <a:buFont typeface="Arial" panose="020B0604020202020204" pitchFamily="34" charset="0"/>
              <a:buChar char="•"/>
            </a:pPr>
            <a:r>
              <a:rPr lang="en-US" sz="2000" b="1" i="0" dirty="0">
                <a:solidFill>
                  <a:srgbClr val="0D0D0D"/>
                </a:solidFill>
                <a:effectLst/>
                <a:highlight>
                  <a:srgbClr val="FFFFFF"/>
                </a:highlight>
              </a:rPr>
              <a:t>Experimentation with Built-in Point Cloud Methods:</a:t>
            </a:r>
            <a:endParaRPr lang="en-US" sz="2000" b="0" i="0" dirty="0">
              <a:solidFill>
                <a:srgbClr val="0D0D0D"/>
              </a:solidFill>
              <a:effectLst/>
              <a:highlight>
                <a:srgbClr val="FFFFFF"/>
              </a:highlight>
            </a:endParaRPr>
          </a:p>
          <a:p>
            <a:pPr marL="742950" lvl="1" indent="-285750" algn="l">
              <a:buFont typeface="Arial" panose="020B0604020202020204" pitchFamily="34" charset="0"/>
              <a:buChar char="•"/>
            </a:pPr>
            <a:r>
              <a:rPr lang="en-US" sz="1800" b="0" i="0" dirty="0">
                <a:solidFill>
                  <a:srgbClr val="0D0D0D"/>
                </a:solidFill>
                <a:effectLst/>
                <a:highlight>
                  <a:srgbClr val="FFFFFF"/>
                </a:highlight>
              </a:rPr>
              <a:t>Utilized ZED camera's point cloud methods for object detection and depth estimation.</a:t>
            </a:r>
          </a:p>
          <a:p>
            <a:pPr marL="742950" lvl="1" indent="-285750" algn="l">
              <a:buFont typeface="Arial" panose="020B0604020202020204" pitchFamily="34" charset="0"/>
              <a:buChar char="•"/>
            </a:pPr>
            <a:r>
              <a:rPr lang="en-US" sz="1800" b="0" i="0" dirty="0">
                <a:solidFill>
                  <a:srgbClr val="0D0D0D"/>
                </a:solidFill>
                <a:effectLst/>
                <a:highlight>
                  <a:srgbClr val="FFFFFF"/>
                </a:highlight>
              </a:rPr>
              <a:t>Setup similar to previous experiments, but measured object depth directly.</a:t>
            </a:r>
          </a:p>
          <a:p>
            <a:pPr algn="l">
              <a:buFont typeface="Arial" panose="020B0604020202020204" pitchFamily="34" charset="0"/>
              <a:buChar char="•"/>
            </a:pPr>
            <a:r>
              <a:rPr lang="en-US" sz="2000" b="1" i="0" dirty="0">
                <a:solidFill>
                  <a:srgbClr val="0D0D0D"/>
                </a:solidFill>
                <a:effectLst/>
                <a:highlight>
                  <a:srgbClr val="FFFFFF"/>
                </a:highlight>
              </a:rPr>
              <a:t>Results:</a:t>
            </a:r>
            <a:endParaRPr lang="en-US" sz="2000" b="0" i="0" dirty="0">
              <a:solidFill>
                <a:srgbClr val="0D0D0D"/>
              </a:solidFill>
              <a:effectLst/>
              <a:highlight>
                <a:srgbClr val="FFFFFF"/>
              </a:highlight>
            </a:endParaRPr>
          </a:p>
          <a:p>
            <a:pPr marL="742950" lvl="1" indent="-285750" algn="l">
              <a:buFont typeface="Arial" panose="020B0604020202020204" pitchFamily="34" charset="0"/>
              <a:buChar char="•"/>
            </a:pPr>
            <a:r>
              <a:rPr lang="en-US" sz="1800" b="0" i="0" dirty="0">
                <a:solidFill>
                  <a:srgbClr val="0D0D0D"/>
                </a:solidFill>
                <a:effectLst/>
                <a:highlight>
                  <a:srgbClr val="FFFFFF"/>
                </a:highlight>
              </a:rPr>
              <a:t>Mean absolute error in depth estimation demonstrated in the figure.</a:t>
            </a:r>
          </a:p>
          <a:p>
            <a:pPr marL="742950" lvl="1" indent="-285750" algn="l">
              <a:buFont typeface="Arial" panose="020B0604020202020204" pitchFamily="34" charset="0"/>
              <a:buChar char="•"/>
            </a:pPr>
            <a:r>
              <a:rPr lang="en-US" sz="1800" b="0" i="0" dirty="0">
                <a:solidFill>
                  <a:srgbClr val="0D0D0D"/>
                </a:solidFill>
                <a:effectLst/>
                <a:highlight>
                  <a:srgbClr val="FFFFFF"/>
                </a:highlight>
              </a:rPr>
              <a:t>Accurate depth estimates within our range of interest.</a:t>
            </a:r>
          </a:p>
          <a:p>
            <a:pPr algn="l">
              <a:buFont typeface="Arial" panose="020B0604020202020204" pitchFamily="34" charset="0"/>
              <a:buChar char="•"/>
            </a:pPr>
            <a:r>
              <a:rPr lang="en-US" sz="2000" b="1" i="0" dirty="0">
                <a:solidFill>
                  <a:srgbClr val="0D0D0D"/>
                </a:solidFill>
                <a:effectLst/>
                <a:highlight>
                  <a:srgbClr val="FFFFFF"/>
                </a:highlight>
              </a:rPr>
              <a:t>Conclusion:</a:t>
            </a:r>
            <a:endParaRPr lang="en-US" sz="2000" b="0" i="0" dirty="0">
              <a:solidFill>
                <a:srgbClr val="0D0D0D"/>
              </a:solidFill>
              <a:effectLst/>
              <a:highlight>
                <a:srgbClr val="FFFFFF"/>
              </a:highlight>
            </a:endParaRPr>
          </a:p>
          <a:p>
            <a:pPr marL="742950" lvl="1" indent="-285750" algn="l">
              <a:buFont typeface="Arial" panose="020B0604020202020204" pitchFamily="34" charset="0"/>
              <a:buChar char="•"/>
            </a:pPr>
            <a:r>
              <a:rPr lang="en-US" sz="1800" b="0" i="0" dirty="0">
                <a:solidFill>
                  <a:srgbClr val="0D0D0D"/>
                </a:solidFill>
                <a:effectLst/>
                <a:highlight>
                  <a:srgbClr val="FFFFFF"/>
                </a:highlight>
              </a:rPr>
              <a:t>Both methods offer reliable depth estimates.</a:t>
            </a:r>
          </a:p>
          <a:p>
            <a:pPr marL="742950" lvl="1" indent="-285750" algn="l">
              <a:buFont typeface="Arial" panose="020B0604020202020204" pitchFamily="34" charset="0"/>
              <a:buChar char="•"/>
            </a:pPr>
            <a:r>
              <a:rPr lang="en-US" sz="1800" b="0" i="0" dirty="0">
                <a:solidFill>
                  <a:srgbClr val="0D0D0D"/>
                </a:solidFill>
                <a:effectLst/>
                <a:highlight>
                  <a:srgbClr val="FFFFFF"/>
                </a:highlight>
              </a:rPr>
              <a:t>Suitable for integration into path planning algorithms.</a:t>
            </a:r>
          </a:p>
          <a:p>
            <a:endParaRPr lang="en-IN" sz="2000" dirty="0"/>
          </a:p>
        </p:txBody>
      </p:sp>
      <p:pic>
        <p:nvPicPr>
          <p:cNvPr id="6" name="Content Placeholder 5">
            <a:extLst>
              <a:ext uri="{FF2B5EF4-FFF2-40B4-BE49-F238E27FC236}">
                <a16:creationId xmlns:a16="http://schemas.microsoft.com/office/drawing/2014/main" id="{AB604DEA-BD3A-F17F-B2D6-7E68F996B39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327355"/>
            <a:ext cx="5181600" cy="4994787"/>
          </a:xfrm>
        </p:spPr>
      </p:pic>
    </p:spTree>
    <p:extLst>
      <p:ext uri="{BB962C8B-B14F-4D97-AF65-F5344CB8AC3E}">
        <p14:creationId xmlns:p14="http://schemas.microsoft.com/office/powerpoint/2010/main" val="121126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A6312-190A-E69A-1CF4-1F0ECA8E9D44}"/>
              </a:ext>
            </a:extLst>
          </p:cNvPr>
          <p:cNvSpPr>
            <a:spLocks noGrp="1"/>
          </p:cNvSpPr>
          <p:nvPr>
            <p:ph type="title"/>
          </p:nvPr>
        </p:nvSpPr>
        <p:spPr/>
        <p:txBody>
          <a:bodyPr/>
          <a:lstStyle/>
          <a:p>
            <a:r>
              <a:rPr lang="en-IN" dirty="0"/>
              <a:t>Final path planning algorithm</a:t>
            </a:r>
          </a:p>
        </p:txBody>
      </p:sp>
      <p:pic>
        <p:nvPicPr>
          <p:cNvPr id="5" name="Content Placeholder 4">
            <a:extLst>
              <a:ext uri="{FF2B5EF4-FFF2-40B4-BE49-F238E27FC236}">
                <a16:creationId xmlns:a16="http://schemas.microsoft.com/office/drawing/2014/main" id="{62A4B7FC-0401-EB3B-8FEE-B51B1C845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7"/>
            <a:ext cx="10515599" cy="4802187"/>
          </a:xfrm>
        </p:spPr>
      </p:pic>
    </p:spTree>
    <p:extLst>
      <p:ext uri="{BB962C8B-B14F-4D97-AF65-F5344CB8AC3E}">
        <p14:creationId xmlns:p14="http://schemas.microsoft.com/office/powerpoint/2010/main" val="294866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379F-EE8F-E780-31E5-D928039ED104}"/>
              </a:ext>
            </a:extLst>
          </p:cNvPr>
          <p:cNvSpPr>
            <a:spLocks noGrp="1"/>
          </p:cNvSpPr>
          <p:nvPr>
            <p:ph type="title"/>
          </p:nvPr>
        </p:nvSpPr>
        <p:spPr/>
        <p:txBody>
          <a:bodyPr/>
          <a:lstStyle/>
          <a:p>
            <a:r>
              <a:rPr lang="en-IN" dirty="0"/>
              <a:t>Final path planning algorithm</a:t>
            </a:r>
          </a:p>
        </p:txBody>
      </p:sp>
      <p:sp>
        <p:nvSpPr>
          <p:cNvPr id="4" name="Content Placeholder 3">
            <a:extLst>
              <a:ext uri="{FF2B5EF4-FFF2-40B4-BE49-F238E27FC236}">
                <a16:creationId xmlns:a16="http://schemas.microsoft.com/office/drawing/2014/main" id="{13D27556-66A6-D1B7-78A2-CA2D239A39D2}"/>
              </a:ext>
            </a:extLst>
          </p:cNvPr>
          <p:cNvSpPr>
            <a:spLocks noGrp="1"/>
          </p:cNvSpPr>
          <p:nvPr>
            <p:ph idx="1"/>
          </p:nvPr>
        </p:nvSpPr>
        <p:spPr/>
        <p:txBody>
          <a:bodyPr>
            <a:normAutofit fontScale="77500" lnSpcReduction="20000"/>
          </a:bodyPr>
          <a:lstStyle/>
          <a:p>
            <a:pPr algn="l">
              <a:buFont typeface="+mj-lt"/>
              <a:buAutoNum type="arabicPeriod"/>
            </a:pPr>
            <a:r>
              <a:rPr lang="en-US" b="0" i="0" dirty="0">
                <a:solidFill>
                  <a:srgbClr val="0D0D0D"/>
                </a:solidFill>
                <a:effectLst/>
                <a:highlight>
                  <a:srgbClr val="FFFFFF"/>
                </a:highlight>
              </a:rPr>
              <a:t>Capture an image using the ZED camera.</a:t>
            </a:r>
          </a:p>
          <a:p>
            <a:pPr algn="l">
              <a:buFont typeface="+mj-lt"/>
              <a:buAutoNum type="arabicPeriod"/>
            </a:pPr>
            <a:r>
              <a:rPr lang="en-US" b="0" i="0" dirty="0">
                <a:solidFill>
                  <a:srgbClr val="0D0D0D"/>
                </a:solidFill>
                <a:effectLst/>
                <a:highlight>
                  <a:srgbClr val="FFFFFF"/>
                </a:highlight>
              </a:rPr>
              <a:t>Transmit the captured image to the server computer.</a:t>
            </a:r>
          </a:p>
          <a:p>
            <a:pPr algn="l">
              <a:buFont typeface="+mj-lt"/>
              <a:buAutoNum type="arabicPeriod"/>
            </a:pPr>
            <a:r>
              <a:rPr lang="en-US" b="0" i="0" dirty="0">
                <a:solidFill>
                  <a:srgbClr val="0D0D0D"/>
                </a:solidFill>
                <a:effectLst/>
                <a:highlight>
                  <a:srgbClr val="FFFFFF"/>
                </a:highlight>
              </a:rPr>
              <a:t>Perform image segmentation to identify the drivable area.</a:t>
            </a:r>
          </a:p>
          <a:p>
            <a:pPr algn="l">
              <a:buFont typeface="+mj-lt"/>
              <a:buAutoNum type="arabicPeriod"/>
            </a:pPr>
            <a:r>
              <a:rPr lang="en-US" b="0" i="0" dirty="0">
                <a:solidFill>
                  <a:srgbClr val="0D0D0D"/>
                </a:solidFill>
                <a:effectLst/>
                <a:highlight>
                  <a:srgbClr val="FFFFFF"/>
                </a:highlight>
              </a:rPr>
              <a:t>Extract extreme points corresponding to white pixels along a given horizontal line in the image using the two-pointer approach.</a:t>
            </a:r>
          </a:p>
          <a:p>
            <a:pPr algn="l">
              <a:buFont typeface="+mj-lt"/>
              <a:buAutoNum type="arabicPeriod"/>
            </a:pPr>
            <a:r>
              <a:rPr lang="en-US" b="0" i="0" dirty="0">
                <a:solidFill>
                  <a:srgbClr val="0D0D0D"/>
                </a:solidFill>
                <a:effectLst/>
                <a:highlight>
                  <a:srgbClr val="FFFFFF"/>
                </a:highlight>
              </a:rPr>
              <a:t>Iterate this process across the entire image to obtain multiple sets of extreme points.</a:t>
            </a:r>
          </a:p>
          <a:p>
            <a:pPr algn="l">
              <a:buFont typeface="+mj-lt"/>
              <a:buAutoNum type="arabicPeriod"/>
            </a:pPr>
            <a:r>
              <a:rPr lang="en-US" b="0" i="0" dirty="0">
                <a:solidFill>
                  <a:srgbClr val="0D0D0D"/>
                </a:solidFill>
                <a:effectLst/>
                <a:highlight>
                  <a:srgbClr val="FFFFFF"/>
                </a:highlight>
              </a:rPr>
              <a:t>Compute the average pixel values for each set of extreme points and determine the midpoints along the vertical axis.</a:t>
            </a:r>
          </a:p>
          <a:p>
            <a:pPr algn="l">
              <a:buFont typeface="+mj-lt"/>
              <a:buAutoNum type="arabicPeriod"/>
            </a:pPr>
            <a:r>
              <a:rPr lang="en-US" b="0" i="0" dirty="0">
                <a:solidFill>
                  <a:srgbClr val="0D0D0D"/>
                </a:solidFill>
                <a:effectLst/>
                <a:highlight>
                  <a:srgbClr val="FFFFFF"/>
                </a:highlight>
              </a:rPr>
              <a:t>Estimate the corresponding x and y values for these midpoints, which serve as the waypoints.</a:t>
            </a:r>
          </a:p>
          <a:p>
            <a:pPr algn="l">
              <a:buFont typeface="+mj-lt"/>
              <a:buAutoNum type="arabicPeriod"/>
            </a:pPr>
            <a:r>
              <a:rPr lang="en-US" b="0" i="0" dirty="0">
                <a:solidFill>
                  <a:srgbClr val="0D0D0D"/>
                </a:solidFill>
                <a:effectLst/>
                <a:highlight>
                  <a:srgbClr val="FFFFFF"/>
                </a:highlight>
              </a:rPr>
              <a:t>Transmit these waypoints back to the vehicle and navigate it to follow this path.</a:t>
            </a:r>
          </a:p>
          <a:p>
            <a:pPr algn="l">
              <a:buFont typeface="+mj-lt"/>
              <a:buAutoNum type="arabicPeriod"/>
            </a:pPr>
            <a:r>
              <a:rPr lang="en-US" b="0" i="0" dirty="0">
                <a:solidFill>
                  <a:srgbClr val="0D0D0D"/>
                </a:solidFill>
                <a:effectLst/>
                <a:highlight>
                  <a:srgbClr val="FFFFFF"/>
                </a:highlight>
              </a:rPr>
              <a:t>Repeat the process from step 1.</a:t>
            </a:r>
          </a:p>
        </p:txBody>
      </p:sp>
    </p:spTree>
    <p:extLst>
      <p:ext uri="{BB962C8B-B14F-4D97-AF65-F5344CB8AC3E}">
        <p14:creationId xmlns:p14="http://schemas.microsoft.com/office/powerpoint/2010/main" val="1536012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3640-0295-F808-F136-7F5D1A5EA3D6}"/>
              </a:ext>
            </a:extLst>
          </p:cNvPr>
          <p:cNvSpPr>
            <a:spLocks noGrp="1"/>
          </p:cNvSpPr>
          <p:nvPr>
            <p:ph type="title"/>
          </p:nvPr>
        </p:nvSpPr>
        <p:spPr/>
        <p:txBody>
          <a:bodyPr/>
          <a:lstStyle/>
          <a:p>
            <a:r>
              <a:rPr lang="en-IN" dirty="0"/>
              <a:t>Probabilistic estimation of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B0647-0727-B377-6849-5D2C2E2977B0}"/>
                  </a:ext>
                </a:extLst>
              </p:cNvPr>
              <p:cNvSpPr>
                <a:spLocks noGrp="1"/>
              </p:cNvSpPr>
              <p:nvPr>
                <p:ph idx="1"/>
              </p:nvPr>
            </p:nvSpPr>
            <p:spPr/>
            <p:txBody>
              <a:bodyPr>
                <a:normAutofit fontScale="92500"/>
              </a:bodyPr>
              <a:lstStyle/>
              <a:p>
                <a:pPr algn="l">
                  <a:buFont typeface="Arial" panose="020B0604020202020204" pitchFamily="34" charset="0"/>
                  <a:buChar char="•"/>
                </a:pPr>
                <a:r>
                  <a:rPr lang="en-IN" b="0" i="0" dirty="0">
                    <a:solidFill>
                      <a:srgbClr val="0D0D0D"/>
                    </a:solidFill>
                    <a:effectLst/>
                    <a:highlight>
                      <a:srgbClr val="FFFFFF"/>
                    </a:highlight>
                  </a:rPr>
                  <a:t>According to the YOLOP paper, the probability of a pixel being correctly </a:t>
                </a:r>
                <a:r>
                  <a:rPr lang="en-IN" b="0" i="0" dirty="0" err="1">
                    <a:solidFill>
                      <a:srgbClr val="0D0D0D"/>
                    </a:solidFill>
                    <a:effectLst/>
                    <a:highlight>
                      <a:srgbClr val="FFFFFF"/>
                    </a:highlight>
                  </a:rPr>
                  <a:t>labeled</a:t>
                </a:r>
                <a:r>
                  <a:rPr lang="en-IN" b="0" i="0" dirty="0">
                    <a:solidFill>
                      <a:srgbClr val="0D0D0D"/>
                    </a:solidFill>
                    <a:effectLst/>
                    <a:highlight>
                      <a:srgbClr val="FFFFFF"/>
                    </a:highlight>
                  </a:rPr>
                  <a:t> as drivable is:</a:t>
                </a:r>
              </a:p>
              <a:p>
                <a:pPr marL="742950" lvl="1" indent="-285750" algn="l">
                  <a:buFont typeface="Arial" panose="020B0604020202020204" pitchFamily="34" charset="0"/>
                  <a:buChar char="•"/>
                </a:pPr>
                <a14:m>
                  <m:oMath xmlns:m="http://schemas.openxmlformats.org/officeDocument/2006/math">
                    <m:r>
                      <a:rPr lang="en-IN" b="0" i="1" dirty="0" smtClean="0">
                        <a:solidFill>
                          <a:srgbClr val="0D0D0D"/>
                        </a:solidFill>
                        <a:effectLst/>
                        <a:highlight>
                          <a:srgbClr val="FFFFFF"/>
                        </a:highlight>
                        <a:latin typeface="Cambria Math" panose="02040503050406030204" pitchFamily="18" charset="0"/>
                      </a:rPr>
                      <m:t>𝑃</m:t>
                    </m:r>
                    <m:r>
                      <a:rPr lang="en-IN" b="0" i="1" dirty="0" smtClean="0">
                        <a:solidFill>
                          <a:srgbClr val="0D0D0D"/>
                        </a:solidFill>
                        <a:effectLst/>
                        <a:highlight>
                          <a:srgbClr val="FFFFFF"/>
                        </a:highlight>
                        <a:latin typeface="Cambria Math" panose="02040503050406030204" pitchFamily="18" charset="0"/>
                      </a:rPr>
                      <m:t>(</m:t>
                    </m:r>
                    <m:r>
                      <a:rPr lang="en-IN" b="0" i="1" dirty="0" smtClean="0">
                        <a:solidFill>
                          <a:srgbClr val="0D0D0D"/>
                        </a:solidFill>
                        <a:effectLst/>
                        <a:highlight>
                          <a:srgbClr val="FFFFFF"/>
                        </a:highlight>
                        <a:latin typeface="Cambria Math" panose="02040503050406030204" pitchFamily="18" charset="0"/>
                      </a:rPr>
                      <m:t>𝑝𝑖𝑥𝑒𝑙</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𝑐𝑜𝑟𝑟𝑒𝑐𝑡𝑙𝑦</m:t>
                    </m:r>
                    <m:r>
                      <a:rPr lang="en-IN" b="0" i="1" dirty="0" smtClean="0">
                        <a:solidFill>
                          <a:srgbClr val="0D0D0D"/>
                        </a:solidFill>
                        <a:effectLst/>
                        <a:highlight>
                          <a:srgbClr val="FFFFFF"/>
                        </a:highlight>
                        <a:latin typeface="Cambria Math" panose="02040503050406030204" pitchFamily="18" charset="0"/>
                      </a:rPr>
                      <m:t> </m:t>
                    </m:r>
                    <m:r>
                      <a:rPr lang="en-IN" b="0" i="1" dirty="0" err="1" smtClean="0">
                        <a:solidFill>
                          <a:srgbClr val="0D0D0D"/>
                        </a:solidFill>
                        <a:effectLst/>
                        <a:highlight>
                          <a:srgbClr val="FFFFFF"/>
                        </a:highlight>
                        <a:latin typeface="Cambria Math" panose="02040503050406030204" pitchFamily="18" charset="0"/>
                      </a:rPr>
                      <m:t>𝑙𝑎𝑏𝑒𝑙𝑒𝑑</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𝑎𝑠</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𝑑𝑟𝑖𝑣𝑎𝑏𝑙𝑒</m:t>
                    </m:r>
                    <m:r>
                      <a:rPr lang="en-IN" b="0" i="1" dirty="0" smtClean="0">
                        <a:solidFill>
                          <a:srgbClr val="0D0D0D"/>
                        </a:solidFill>
                        <a:effectLst/>
                        <a:highlight>
                          <a:srgbClr val="FFFFFF"/>
                        </a:highlight>
                        <a:latin typeface="Cambria Math" panose="02040503050406030204" pitchFamily="18" charset="0"/>
                      </a:rPr>
                      <m:t>)= </m:t>
                    </m:r>
                    <m:sSub>
                      <m:sSubPr>
                        <m:ctrlPr>
                          <a:rPr lang="en-IN" b="0" i="1" smtClean="0">
                            <a:solidFill>
                              <a:srgbClr val="0D0D0D"/>
                            </a:solidFill>
                            <a:effectLst/>
                            <a:highlight>
                              <a:srgbClr val="FFFFFF"/>
                            </a:highlight>
                            <a:latin typeface="Cambria Math" panose="02040503050406030204" pitchFamily="18" charset="0"/>
                          </a:rPr>
                        </m:ctrlPr>
                      </m:sSubPr>
                      <m:e>
                        <m:r>
                          <a:rPr lang="en-IN" b="0" i="1" smtClean="0">
                            <a:solidFill>
                              <a:srgbClr val="0D0D0D"/>
                            </a:solidFill>
                            <a:effectLst/>
                            <a:highlight>
                              <a:srgbClr val="FFFFFF"/>
                            </a:highlight>
                            <a:latin typeface="Cambria Math" panose="02040503050406030204" pitchFamily="18" charset="0"/>
                          </a:rPr>
                          <m:t>𝑝</m:t>
                        </m:r>
                      </m:e>
                      <m:sub>
                        <m:r>
                          <a:rPr lang="en-IN" b="0" i="1" smtClean="0">
                            <a:solidFill>
                              <a:srgbClr val="0D0D0D"/>
                            </a:solidFill>
                            <a:effectLst/>
                            <a:highlight>
                              <a:srgbClr val="FFFFFF"/>
                            </a:highlight>
                            <a:latin typeface="Cambria Math" panose="02040503050406030204" pitchFamily="18" charset="0"/>
                          </a:rPr>
                          <m:t>1</m:t>
                        </m:r>
                      </m:sub>
                    </m:sSub>
                    <m:r>
                      <a:rPr lang="en-IN" b="0" i="1" dirty="0" smtClean="0">
                        <a:solidFill>
                          <a:srgbClr val="0D0D0D"/>
                        </a:solidFill>
                        <a:effectLst/>
                        <a:highlight>
                          <a:srgbClr val="FFFFFF"/>
                        </a:highlight>
                        <a:latin typeface="Cambria Math" panose="02040503050406030204" pitchFamily="18" charset="0"/>
                      </a:rPr>
                      <m:t> = 0.915</m:t>
                    </m:r>
                  </m:oMath>
                </a14:m>
                <a:endParaRPr lang="en-IN" b="0" i="0" dirty="0">
                  <a:solidFill>
                    <a:srgbClr val="0D0D0D"/>
                  </a:solidFill>
                  <a:effectLst/>
                  <a:highlight>
                    <a:srgbClr val="FFFFFF"/>
                  </a:highlight>
                </a:endParaRPr>
              </a:p>
              <a:p>
                <a:pPr algn="l">
                  <a:buFont typeface="Arial" panose="020B0604020202020204" pitchFamily="34" charset="0"/>
                  <a:buChar char="•"/>
                </a:pPr>
                <a:r>
                  <a:rPr lang="en-IN" b="0" i="0" dirty="0">
                    <a:solidFill>
                      <a:srgbClr val="0D0D0D"/>
                    </a:solidFill>
                    <a:effectLst/>
                    <a:highlight>
                      <a:srgbClr val="FFFFFF"/>
                    </a:highlight>
                  </a:rPr>
                  <a:t>The probability of a pixel being incorrectly </a:t>
                </a:r>
                <a:r>
                  <a:rPr lang="en-IN" b="0" i="0" dirty="0" err="1">
                    <a:solidFill>
                      <a:srgbClr val="0D0D0D"/>
                    </a:solidFill>
                    <a:effectLst/>
                    <a:highlight>
                      <a:srgbClr val="FFFFFF"/>
                    </a:highlight>
                  </a:rPr>
                  <a:t>labeled</a:t>
                </a:r>
                <a:r>
                  <a:rPr lang="en-IN" b="0" i="0" dirty="0">
                    <a:solidFill>
                      <a:srgbClr val="0D0D0D"/>
                    </a:solidFill>
                    <a:effectLst/>
                    <a:highlight>
                      <a:srgbClr val="FFFFFF"/>
                    </a:highlight>
                  </a:rPr>
                  <a:t> as drivable is:</a:t>
                </a:r>
              </a:p>
              <a:p>
                <a:pPr marL="742950" lvl="1" indent="-285750"/>
                <a14:m>
                  <m:oMath xmlns:m="http://schemas.openxmlformats.org/officeDocument/2006/math">
                    <m:r>
                      <a:rPr lang="en-IN" b="0" i="1" dirty="0" smtClean="0">
                        <a:solidFill>
                          <a:srgbClr val="0D0D0D"/>
                        </a:solidFill>
                        <a:effectLst/>
                        <a:highlight>
                          <a:srgbClr val="FFFFFF"/>
                        </a:highlight>
                        <a:latin typeface="Cambria Math" panose="02040503050406030204" pitchFamily="18" charset="0"/>
                      </a:rPr>
                      <m:t>𝑃</m:t>
                    </m:r>
                    <m:r>
                      <a:rPr lang="en-IN" b="0" i="1" dirty="0" smtClean="0">
                        <a:solidFill>
                          <a:srgbClr val="0D0D0D"/>
                        </a:solidFill>
                        <a:effectLst/>
                        <a:highlight>
                          <a:srgbClr val="FFFFFF"/>
                        </a:highlight>
                        <a:latin typeface="Cambria Math" panose="02040503050406030204" pitchFamily="18" charset="0"/>
                      </a:rPr>
                      <m:t>(</m:t>
                    </m:r>
                    <m:r>
                      <a:rPr lang="en-IN" b="0" i="1" dirty="0" smtClean="0">
                        <a:solidFill>
                          <a:srgbClr val="0D0D0D"/>
                        </a:solidFill>
                        <a:effectLst/>
                        <a:highlight>
                          <a:srgbClr val="FFFFFF"/>
                        </a:highlight>
                        <a:latin typeface="Cambria Math" panose="02040503050406030204" pitchFamily="18" charset="0"/>
                      </a:rPr>
                      <m:t>𝑝𝑖𝑥𝑒𝑙</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𝑖𝑛𝑐𝑜𝑟𝑟𝑒𝑐𝑡𝑙𝑦</m:t>
                    </m:r>
                    <m:r>
                      <a:rPr lang="en-IN" b="0" i="1" dirty="0" smtClean="0">
                        <a:solidFill>
                          <a:srgbClr val="0D0D0D"/>
                        </a:solidFill>
                        <a:effectLst/>
                        <a:highlight>
                          <a:srgbClr val="FFFFFF"/>
                        </a:highlight>
                        <a:latin typeface="Cambria Math" panose="02040503050406030204" pitchFamily="18" charset="0"/>
                      </a:rPr>
                      <m:t> </m:t>
                    </m:r>
                    <m:r>
                      <a:rPr lang="en-IN" b="0" i="1" dirty="0" err="1" smtClean="0">
                        <a:solidFill>
                          <a:srgbClr val="0D0D0D"/>
                        </a:solidFill>
                        <a:effectLst/>
                        <a:highlight>
                          <a:srgbClr val="FFFFFF"/>
                        </a:highlight>
                        <a:latin typeface="Cambria Math" panose="02040503050406030204" pitchFamily="18" charset="0"/>
                      </a:rPr>
                      <m:t>𝑙𝑎𝑏𝑒𝑙𝑒𝑑</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𝑎𝑠</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𝑑𝑟𝑖𝑣𝑎𝑏𝑙𝑒</m:t>
                    </m:r>
                    <m:r>
                      <a:rPr lang="en-IN" b="0" i="1" dirty="0" smtClean="0">
                        <a:solidFill>
                          <a:srgbClr val="0D0D0D"/>
                        </a:solidFill>
                        <a:effectLst/>
                        <a:highlight>
                          <a:srgbClr val="FFFFFF"/>
                        </a:highlight>
                        <a:latin typeface="Cambria Math" panose="02040503050406030204" pitchFamily="18" charset="0"/>
                      </a:rPr>
                      <m:t>)=</m:t>
                    </m:r>
                    <m:sSub>
                      <m:sSubPr>
                        <m:ctrlPr>
                          <a:rPr lang="en-IN" i="1">
                            <a:solidFill>
                              <a:srgbClr val="0D0D0D"/>
                            </a:solidFill>
                            <a:highlight>
                              <a:srgbClr val="FFFFFF"/>
                            </a:highlight>
                            <a:latin typeface="Cambria Math" panose="02040503050406030204" pitchFamily="18" charset="0"/>
                          </a:rPr>
                        </m:ctrlPr>
                      </m:sSubPr>
                      <m:e>
                        <m:r>
                          <a:rPr lang="en-IN" i="1">
                            <a:solidFill>
                              <a:srgbClr val="0D0D0D"/>
                            </a:solidFill>
                            <a:highlight>
                              <a:srgbClr val="FFFFFF"/>
                            </a:highlight>
                            <a:latin typeface="Cambria Math" panose="02040503050406030204" pitchFamily="18" charset="0"/>
                          </a:rPr>
                          <m:t>𝑝</m:t>
                        </m:r>
                      </m:e>
                      <m:sub>
                        <m:r>
                          <a:rPr lang="en-IN" b="0" i="1" smtClean="0">
                            <a:solidFill>
                              <a:srgbClr val="0D0D0D"/>
                            </a:solidFill>
                            <a:highlight>
                              <a:srgbClr val="FFFFFF"/>
                            </a:highlight>
                            <a:latin typeface="Cambria Math" panose="02040503050406030204" pitchFamily="18" charset="0"/>
                          </a:rPr>
                          <m:t>2</m:t>
                        </m:r>
                      </m:sub>
                    </m:sSub>
                    <m:r>
                      <a:rPr lang="en-IN" b="0" i="1" dirty="0" smtClean="0">
                        <a:solidFill>
                          <a:srgbClr val="0D0D0D"/>
                        </a:solidFill>
                        <a:effectLst/>
                        <a:highlight>
                          <a:srgbClr val="FFFFFF"/>
                        </a:highlight>
                        <a:latin typeface="Cambria Math" panose="02040503050406030204" pitchFamily="18" charset="0"/>
                      </a:rPr>
                      <m:t>=1−</m:t>
                    </m:r>
                    <m:sSub>
                      <m:sSubPr>
                        <m:ctrlPr>
                          <a:rPr lang="en-IN" i="1">
                            <a:solidFill>
                              <a:srgbClr val="0D0D0D"/>
                            </a:solidFill>
                            <a:highlight>
                              <a:srgbClr val="FFFFFF"/>
                            </a:highlight>
                            <a:latin typeface="Cambria Math" panose="02040503050406030204" pitchFamily="18" charset="0"/>
                          </a:rPr>
                        </m:ctrlPr>
                      </m:sSubPr>
                      <m:e>
                        <m:r>
                          <a:rPr lang="en-IN" i="1">
                            <a:solidFill>
                              <a:srgbClr val="0D0D0D"/>
                            </a:solidFill>
                            <a:highlight>
                              <a:srgbClr val="FFFFFF"/>
                            </a:highlight>
                            <a:latin typeface="Cambria Math" panose="02040503050406030204" pitchFamily="18" charset="0"/>
                          </a:rPr>
                          <m:t>𝑝</m:t>
                        </m:r>
                      </m:e>
                      <m:sub>
                        <m:r>
                          <a:rPr lang="en-IN" i="1">
                            <a:solidFill>
                              <a:srgbClr val="0D0D0D"/>
                            </a:solidFill>
                            <a:highlight>
                              <a:srgbClr val="FFFFFF"/>
                            </a:highlight>
                            <a:latin typeface="Cambria Math" panose="02040503050406030204" pitchFamily="18" charset="0"/>
                          </a:rPr>
                          <m:t>1</m:t>
                        </m:r>
                      </m:sub>
                    </m:sSub>
                    <m:r>
                      <a:rPr lang="en-IN" b="0" i="1" dirty="0" smtClean="0">
                        <a:solidFill>
                          <a:srgbClr val="0D0D0D"/>
                        </a:solidFill>
                        <a:effectLst/>
                        <a:highlight>
                          <a:srgbClr val="FFFFFF"/>
                        </a:highlight>
                        <a:latin typeface="Cambria Math" panose="02040503050406030204" pitchFamily="18" charset="0"/>
                      </a:rPr>
                      <m:t>=0.085</m:t>
                    </m:r>
                  </m:oMath>
                </a14:m>
                <a:endParaRPr lang="en-IN" b="0" i="0" dirty="0">
                  <a:solidFill>
                    <a:srgbClr val="0D0D0D"/>
                  </a:solidFill>
                  <a:effectLst/>
                  <a:highlight>
                    <a:srgbClr val="FFFFFF"/>
                  </a:highlight>
                </a:endParaRPr>
              </a:p>
              <a:p>
                <a:pPr algn="l">
                  <a:buFont typeface="Arial" panose="020B0604020202020204" pitchFamily="34" charset="0"/>
                  <a:buChar char="•"/>
                </a:pPr>
                <a:r>
                  <a:rPr lang="en-IN" b="0" i="0" dirty="0">
                    <a:solidFill>
                      <a:srgbClr val="0D0D0D"/>
                    </a:solidFill>
                    <a:effectLst/>
                    <a:highlight>
                      <a:srgbClr val="FFFFFF"/>
                    </a:highlight>
                  </a:rPr>
                  <a:t>Probability of incorrectly </a:t>
                </a:r>
                <a:r>
                  <a:rPr lang="en-IN" b="0" i="0" dirty="0" err="1">
                    <a:solidFill>
                      <a:srgbClr val="0D0D0D"/>
                    </a:solidFill>
                    <a:effectLst/>
                    <a:highlight>
                      <a:srgbClr val="FFFFFF"/>
                    </a:highlight>
                  </a:rPr>
                  <a:t>labeling</a:t>
                </a:r>
                <a:r>
                  <a:rPr lang="en-IN" b="0" i="0" dirty="0">
                    <a:solidFill>
                      <a:srgbClr val="0D0D0D"/>
                    </a:solidFill>
                    <a:effectLst/>
                    <a:highlight>
                      <a:srgbClr val="FFFFFF"/>
                    </a:highlight>
                  </a:rPr>
                  <a:t> 5 consecutive pixels:</a:t>
                </a:r>
              </a:p>
              <a:p>
                <a:pPr marL="742950" lvl="1" indent="-285750"/>
                <a14:m>
                  <m:oMath xmlns:m="http://schemas.openxmlformats.org/officeDocument/2006/math">
                    <m:r>
                      <a:rPr lang="en-IN" b="0" i="1" dirty="0" smtClean="0">
                        <a:solidFill>
                          <a:srgbClr val="0D0D0D"/>
                        </a:solidFill>
                        <a:effectLst/>
                        <a:highlight>
                          <a:srgbClr val="FFFFFF"/>
                        </a:highlight>
                        <a:latin typeface="Cambria Math" panose="02040503050406030204" pitchFamily="18" charset="0"/>
                      </a:rPr>
                      <m:t>𝑃</m:t>
                    </m:r>
                    <m:d>
                      <m:dPr>
                        <m:ctrlPr>
                          <a:rPr lang="en-IN" b="0" i="1" dirty="0" smtClean="0">
                            <a:solidFill>
                              <a:srgbClr val="0D0D0D"/>
                            </a:solidFill>
                            <a:effectLst/>
                            <a:highlight>
                              <a:srgbClr val="FFFFFF"/>
                            </a:highlight>
                            <a:latin typeface="Cambria Math" panose="02040503050406030204" pitchFamily="18" charset="0"/>
                          </a:rPr>
                        </m:ctrlPr>
                      </m:dPr>
                      <m:e>
                        <m:r>
                          <a:rPr lang="en-IN" b="0" i="1" dirty="0" smtClean="0">
                            <a:solidFill>
                              <a:srgbClr val="0D0D0D"/>
                            </a:solidFill>
                            <a:effectLst/>
                            <a:highlight>
                              <a:srgbClr val="FFFFFF"/>
                            </a:highlight>
                            <a:latin typeface="Cambria Math" panose="02040503050406030204" pitchFamily="18" charset="0"/>
                          </a:rPr>
                          <m:t>𝑊𝑎𝑦𝑝𝑜𝑖𝑛𝑡</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𝑝𝑖𝑥𝑒𝑙𝑠</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𝑖𝑛𝑐𝑜𝑟𝑟𝑒𝑐𝑡𝑙𝑦</m:t>
                        </m:r>
                        <m:r>
                          <a:rPr lang="en-IN" b="0" i="1" dirty="0" smtClean="0">
                            <a:solidFill>
                              <a:srgbClr val="0D0D0D"/>
                            </a:solidFill>
                            <a:effectLst/>
                            <a:highlight>
                              <a:srgbClr val="FFFFFF"/>
                            </a:highlight>
                            <a:latin typeface="Cambria Math" panose="02040503050406030204" pitchFamily="18" charset="0"/>
                          </a:rPr>
                          <m:t> </m:t>
                        </m:r>
                        <m:r>
                          <a:rPr lang="en-IN" b="0" i="1" dirty="0" smtClean="0">
                            <a:solidFill>
                              <a:srgbClr val="0D0D0D"/>
                            </a:solidFill>
                            <a:effectLst/>
                            <a:highlight>
                              <a:srgbClr val="FFFFFF"/>
                            </a:highlight>
                            <a:latin typeface="Cambria Math" panose="02040503050406030204" pitchFamily="18" charset="0"/>
                          </a:rPr>
                          <m:t>𝑝𝑟𝑒𝑑𝑖𝑐𝑡𝑒𝑑</m:t>
                        </m:r>
                      </m:e>
                    </m:d>
                    <m:r>
                      <a:rPr lang="en-IN" b="0" i="1" dirty="0" smtClean="0">
                        <a:solidFill>
                          <a:srgbClr val="0D0D0D"/>
                        </a:solidFill>
                        <a:effectLst/>
                        <a:highlight>
                          <a:srgbClr val="FFFFFF"/>
                        </a:highlight>
                        <a:latin typeface="Cambria Math" panose="02040503050406030204" pitchFamily="18" charset="0"/>
                      </a:rPr>
                      <m:t>=</m:t>
                    </m:r>
                    <m:sSub>
                      <m:sSubPr>
                        <m:ctrlPr>
                          <a:rPr lang="en-IN" i="1">
                            <a:solidFill>
                              <a:srgbClr val="0D0D0D"/>
                            </a:solidFill>
                            <a:highlight>
                              <a:srgbClr val="FFFFFF"/>
                            </a:highlight>
                            <a:latin typeface="Cambria Math" panose="02040503050406030204" pitchFamily="18" charset="0"/>
                          </a:rPr>
                        </m:ctrlPr>
                      </m:sSubPr>
                      <m:e>
                        <m:r>
                          <a:rPr lang="en-IN" i="1">
                            <a:solidFill>
                              <a:srgbClr val="0D0D0D"/>
                            </a:solidFill>
                            <a:highlight>
                              <a:srgbClr val="FFFFFF"/>
                            </a:highlight>
                            <a:latin typeface="Cambria Math" panose="02040503050406030204" pitchFamily="18" charset="0"/>
                          </a:rPr>
                          <m:t>𝑝</m:t>
                        </m:r>
                      </m:e>
                      <m:sub>
                        <m:r>
                          <a:rPr lang="en-IN" b="0" i="1" smtClean="0">
                            <a:solidFill>
                              <a:srgbClr val="0D0D0D"/>
                            </a:solidFill>
                            <a:highlight>
                              <a:srgbClr val="FFFFFF"/>
                            </a:highlight>
                            <a:latin typeface="Cambria Math" panose="02040503050406030204" pitchFamily="18" charset="0"/>
                          </a:rPr>
                          <m:t>3</m:t>
                        </m:r>
                      </m:sub>
                    </m:sSub>
                    <m:r>
                      <a:rPr lang="en-IN" b="0" i="1" dirty="0" smtClean="0">
                        <a:solidFill>
                          <a:srgbClr val="0D0D0D"/>
                        </a:solidFill>
                        <a:effectLst/>
                        <a:highlight>
                          <a:srgbClr val="FFFFFF"/>
                        </a:highlight>
                        <a:latin typeface="Cambria Math" panose="02040503050406030204" pitchFamily="18" charset="0"/>
                      </a:rPr>
                      <m:t>=</m:t>
                    </m:r>
                    <m:sSup>
                      <m:sSupPr>
                        <m:ctrlPr>
                          <a:rPr lang="en-IN" b="0" i="1" dirty="0" smtClean="0">
                            <a:solidFill>
                              <a:srgbClr val="0D0D0D"/>
                            </a:solidFill>
                            <a:effectLst/>
                            <a:highlight>
                              <a:srgbClr val="FFFFFF"/>
                            </a:highlight>
                            <a:latin typeface="Cambria Math" panose="02040503050406030204" pitchFamily="18" charset="0"/>
                          </a:rPr>
                        </m:ctrlPr>
                      </m:sSupPr>
                      <m:e>
                        <m:d>
                          <m:dPr>
                            <m:ctrlPr>
                              <a:rPr lang="en-IN" i="1" dirty="0">
                                <a:solidFill>
                                  <a:srgbClr val="0D0D0D"/>
                                </a:solidFill>
                                <a:highlight>
                                  <a:srgbClr val="FFFFFF"/>
                                </a:highlight>
                                <a:latin typeface="Cambria Math" panose="02040503050406030204" pitchFamily="18" charset="0"/>
                              </a:rPr>
                            </m:ctrlPr>
                          </m:dPr>
                          <m:e>
                            <m:sSub>
                              <m:sSubPr>
                                <m:ctrlPr>
                                  <a:rPr lang="en-IN" i="1">
                                    <a:solidFill>
                                      <a:srgbClr val="0D0D0D"/>
                                    </a:solidFill>
                                    <a:highlight>
                                      <a:srgbClr val="FFFFFF"/>
                                    </a:highlight>
                                    <a:latin typeface="Cambria Math" panose="02040503050406030204" pitchFamily="18" charset="0"/>
                                  </a:rPr>
                                </m:ctrlPr>
                              </m:sSubPr>
                              <m:e>
                                <m:r>
                                  <a:rPr lang="en-IN" i="1">
                                    <a:solidFill>
                                      <a:srgbClr val="0D0D0D"/>
                                    </a:solidFill>
                                    <a:highlight>
                                      <a:srgbClr val="FFFFFF"/>
                                    </a:highlight>
                                    <a:latin typeface="Cambria Math" panose="02040503050406030204" pitchFamily="18" charset="0"/>
                                  </a:rPr>
                                  <m:t>𝑝</m:t>
                                </m:r>
                              </m:e>
                              <m:sub>
                                <m:r>
                                  <a:rPr lang="en-IN" i="1">
                                    <a:solidFill>
                                      <a:srgbClr val="0D0D0D"/>
                                    </a:solidFill>
                                    <a:highlight>
                                      <a:srgbClr val="FFFFFF"/>
                                    </a:highlight>
                                    <a:latin typeface="Cambria Math" panose="02040503050406030204" pitchFamily="18" charset="0"/>
                                  </a:rPr>
                                  <m:t>2</m:t>
                                </m:r>
                              </m:sub>
                            </m:sSub>
                          </m:e>
                        </m:d>
                      </m:e>
                      <m:sup>
                        <m:r>
                          <a:rPr lang="en-IN" b="0" i="1" dirty="0" smtClean="0">
                            <a:solidFill>
                              <a:srgbClr val="0D0D0D"/>
                            </a:solidFill>
                            <a:effectLst/>
                            <a:highlight>
                              <a:srgbClr val="FFFFFF"/>
                            </a:highlight>
                            <a:latin typeface="Cambria Math" panose="02040503050406030204" pitchFamily="18" charset="0"/>
                          </a:rPr>
                          <m:t>5</m:t>
                        </m:r>
                      </m:sup>
                    </m:sSup>
                    <m:r>
                      <a:rPr lang="en-IN" b="0" i="1" dirty="0" smtClean="0">
                        <a:solidFill>
                          <a:srgbClr val="0D0D0D"/>
                        </a:solidFill>
                        <a:effectLst/>
                        <a:highlight>
                          <a:srgbClr val="FFFFFF"/>
                        </a:highlight>
                        <a:latin typeface="Cambria Math" panose="02040503050406030204" pitchFamily="18" charset="0"/>
                      </a:rPr>
                      <m:t>=4.44×10−6</m:t>
                    </m:r>
                  </m:oMath>
                </a14:m>
                <a:endParaRPr lang="en-IN" b="0" i="0" dirty="0">
                  <a:solidFill>
                    <a:srgbClr val="0D0D0D"/>
                  </a:solidFill>
                  <a:effectLst/>
                  <a:highlight>
                    <a:srgbClr val="FFFFFF"/>
                  </a:highlight>
                </a:endParaRPr>
              </a:p>
              <a:p>
                <a:pPr algn="l">
                  <a:buFont typeface="Arial" panose="020B0604020202020204" pitchFamily="34" charset="0"/>
                  <a:buChar char="•"/>
                </a:pPr>
                <a:r>
                  <a:rPr lang="en-IN" b="0" i="0" dirty="0">
                    <a:solidFill>
                      <a:srgbClr val="0D0D0D"/>
                    </a:solidFill>
                    <a:effectLst/>
                    <a:highlight>
                      <a:srgbClr val="FFFFFF"/>
                    </a:highlight>
                  </a:rPr>
                  <a:t>Probability of correctly predicting a waypoint:</a:t>
                </a:r>
              </a:p>
              <a:p>
                <a:pPr marL="742950" lvl="1" indent="-285750"/>
                <a14:m>
                  <m:oMath xmlns:m="http://schemas.openxmlformats.org/officeDocument/2006/math">
                    <m:r>
                      <a:rPr lang="en-IN" i="1" dirty="0">
                        <a:solidFill>
                          <a:srgbClr val="0D0D0D"/>
                        </a:solidFill>
                        <a:highlight>
                          <a:srgbClr val="FFFFFF"/>
                        </a:highlight>
                        <a:latin typeface="Cambria Math" panose="02040503050406030204" pitchFamily="18" charset="0"/>
                      </a:rPr>
                      <m:t>𝑃</m:t>
                    </m:r>
                    <m:r>
                      <a:rPr lang="en-IN" i="1" dirty="0">
                        <a:solidFill>
                          <a:srgbClr val="0D0D0D"/>
                        </a:solidFill>
                        <a:highlight>
                          <a:srgbClr val="FFFFFF"/>
                        </a:highlight>
                        <a:latin typeface="Cambria Math" panose="02040503050406030204" pitchFamily="18" charset="0"/>
                      </a:rPr>
                      <m:t>(</m:t>
                    </m:r>
                    <m:r>
                      <a:rPr lang="en-IN" i="1" dirty="0">
                        <a:solidFill>
                          <a:srgbClr val="0D0D0D"/>
                        </a:solidFill>
                        <a:highlight>
                          <a:srgbClr val="FFFFFF"/>
                        </a:highlight>
                        <a:latin typeface="Cambria Math" panose="02040503050406030204" pitchFamily="18" charset="0"/>
                      </a:rPr>
                      <m:t>𝑊𝑎𝑦𝑝𝑜𝑖𝑛𝑡</m:t>
                    </m:r>
                    <m:r>
                      <a:rPr lang="en-IN" i="1" dirty="0">
                        <a:solidFill>
                          <a:srgbClr val="0D0D0D"/>
                        </a:solidFill>
                        <a:highlight>
                          <a:srgbClr val="FFFFFF"/>
                        </a:highlight>
                        <a:latin typeface="Cambria Math" panose="02040503050406030204" pitchFamily="18" charset="0"/>
                      </a:rPr>
                      <m:t> </m:t>
                    </m:r>
                    <m:r>
                      <a:rPr lang="en-IN" i="1" dirty="0">
                        <a:solidFill>
                          <a:srgbClr val="0D0D0D"/>
                        </a:solidFill>
                        <a:highlight>
                          <a:srgbClr val="FFFFFF"/>
                        </a:highlight>
                        <a:latin typeface="Cambria Math" panose="02040503050406030204" pitchFamily="18" charset="0"/>
                      </a:rPr>
                      <m:t>𝑝𝑖𝑥𝑒𝑙</m:t>
                    </m:r>
                    <m:r>
                      <a:rPr lang="en-IN" i="1" dirty="0">
                        <a:solidFill>
                          <a:srgbClr val="0D0D0D"/>
                        </a:solidFill>
                        <a:highlight>
                          <a:srgbClr val="FFFFFF"/>
                        </a:highlight>
                        <a:latin typeface="Cambria Math" panose="02040503050406030204" pitchFamily="18" charset="0"/>
                      </a:rPr>
                      <m:t> </m:t>
                    </m:r>
                    <m:r>
                      <a:rPr lang="en-IN" i="1" dirty="0">
                        <a:solidFill>
                          <a:srgbClr val="0D0D0D"/>
                        </a:solidFill>
                        <a:highlight>
                          <a:srgbClr val="FFFFFF"/>
                        </a:highlight>
                        <a:latin typeface="Cambria Math" panose="02040503050406030204" pitchFamily="18" charset="0"/>
                      </a:rPr>
                      <m:t>𝑐𝑜𝑟𝑟𝑒𝑐𝑡𝑙𝑦</m:t>
                    </m:r>
                    <m:r>
                      <a:rPr lang="en-IN" i="1" dirty="0">
                        <a:solidFill>
                          <a:srgbClr val="0D0D0D"/>
                        </a:solidFill>
                        <a:highlight>
                          <a:srgbClr val="FFFFFF"/>
                        </a:highlight>
                        <a:latin typeface="Cambria Math" panose="02040503050406030204" pitchFamily="18" charset="0"/>
                      </a:rPr>
                      <m:t> </m:t>
                    </m:r>
                    <m:r>
                      <a:rPr lang="en-IN" i="1" dirty="0">
                        <a:solidFill>
                          <a:srgbClr val="0D0D0D"/>
                        </a:solidFill>
                        <a:highlight>
                          <a:srgbClr val="FFFFFF"/>
                        </a:highlight>
                        <a:latin typeface="Cambria Math" panose="02040503050406030204" pitchFamily="18" charset="0"/>
                      </a:rPr>
                      <m:t>𝑝𝑟𝑒𝑑𝑖𝑐𝑡𝑒𝑑</m:t>
                    </m:r>
                    <m:r>
                      <a:rPr lang="en-IN" i="1" dirty="0">
                        <a:solidFill>
                          <a:srgbClr val="0D0D0D"/>
                        </a:solidFill>
                        <a:highlight>
                          <a:srgbClr val="FFFFFF"/>
                        </a:highlight>
                        <a:latin typeface="Cambria Math" panose="02040503050406030204" pitchFamily="18" charset="0"/>
                      </a:rPr>
                      <m:t>)=1−</m:t>
                    </m:r>
                    <m:sSub>
                      <m:sSubPr>
                        <m:ctrlPr>
                          <a:rPr lang="en-IN" i="1">
                            <a:solidFill>
                              <a:srgbClr val="0D0D0D"/>
                            </a:solidFill>
                            <a:highlight>
                              <a:srgbClr val="FFFFFF"/>
                            </a:highlight>
                            <a:latin typeface="Cambria Math" panose="02040503050406030204" pitchFamily="18" charset="0"/>
                          </a:rPr>
                        </m:ctrlPr>
                      </m:sSubPr>
                      <m:e>
                        <m:r>
                          <a:rPr lang="en-IN" i="1">
                            <a:solidFill>
                              <a:srgbClr val="0D0D0D"/>
                            </a:solidFill>
                            <a:highlight>
                              <a:srgbClr val="FFFFFF"/>
                            </a:highlight>
                            <a:latin typeface="Cambria Math" panose="02040503050406030204" pitchFamily="18" charset="0"/>
                          </a:rPr>
                          <m:t>𝑝</m:t>
                        </m:r>
                      </m:e>
                      <m:sub>
                        <m:r>
                          <a:rPr lang="en-IN" b="0" i="1" smtClean="0">
                            <a:solidFill>
                              <a:srgbClr val="0D0D0D"/>
                            </a:solidFill>
                            <a:highlight>
                              <a:srgbClr val="FFFFFF"/>
                            </a:highlight>
                            <a:latin typeface="Cambria Math" panose="02040503050406030204" pitchFamily="18" charset="0"/>
                          </a:rPr>
                          <m:t>3</m:t>
                        </m:r>
                      </m:sub>
                    </m:sSub>
                    <m:r>
                      <a:rPr lang="en-IN" b="0" i="1" dirty="0" smtClean="0">
                        <a:solidFill>
                          <a:srgbClr val="0D0D0D"/>
                        </a:solidFill>
                        <a:effectLst/>
                        <a:highlight>
                          <a:srgbClr val="FFFFFF"/>
                        </a:highlight>
                        <a:latin typeface="Cambria Math" panose="02040503050406030204" pitchFamily="18" charset="0"/>
                      </a:rPr>
                      <m:t>=0.999995</m:t>
                    </m:r>
                  </m:oMath>
                </a14:m>
                <a:endParaRPr lang="en-IN" b="0" i="0" dirty="0">
                  <a:solidFill>
                    <a:srgbClr val="0D0D0D"/>
                  </a:solidFill>
                  <a:effectLst/>
                  <a:highlight>
                    <a:srgbClr val="FFFFFF"/>
                  </a:highlight>
                </a:endParaRPr>
              </a:p>
              <a:p>
                <a:pPr algn="l">
                  <a:buFont typeface="Arial" panose="020B0604020202020204" pitchFamily="34" charset="0"/>
                  <a:buChar char="•"/>
                </a:pPr>
                <a:r>
                  <a:rPr lang="en-IN" b="0" i="0" dirty="0">
                    <a:solidFill>
                      <a:srgbClr val="0D0D0D"/>
                    </a:solidFill>
                    <a:effectLst/>
                    <a:highlight>
                      <a:srgbClr val="FFFFFF"/>
                    </a:highlight>
                  </a:rPr>
                  <a:t>Accuracy of the waypoint pixel calculation algorithm: </a:t>
                </a:r>
                <a:r>
                  <a:rPr lang="en-IN" b="1" i="0" dirty="0">
                    <a:solidFill>
                      <a:srgbClr val="0D0D0D"/>
                    </a:solidFill>
                    <a:effectLst/>
                    <a:highlight>
                      <a:srgbClr val="FFFFFF"/>
                    </a:highlight>
                  </a:rPr>
                  <a:t>99.9995%</a:t>
                </a:r>
                <a:endParaRPr lang="en-IN" b="0" i="0" dirty="0">
                  <a:solidFill>
                    <a:srgbClr val="0D0D0D"/>
                  </a:solidFill>
                  <a:effectLst/>
                  <a:highlight>
                    <a:srgbClr val="FFFFFF"/>
                  </a:highlight>
                </a:endParaRPr>
              </a:p>
              <a:p>
                <a:endParaRPr lang="en-IN" dirty="0"/>
              </a:p>
            </p:txBody>
          </p:sp>
        </mc:Choice>
        <mc:Fallback xmlns="">
          <p:sp>
            <p:nvSpPr>
              <p:cNvPr id="3" name="Content Placeholder 2">
                <a:extLst>
                  <a:ext uri="{FF2B5EF4-FFF2-40B4-BE49-F238E27FC236}">
                    <a16:creationId xmlns:a16="http://schemas.microsoft.com/office/drawing/2014/main" id="{4B1B0647-0727-B377-6849-5D2C2E2977B0}"/>
                  </a:ext>
                </a:extLst>
              </p:cNvPr>
              <p:cNvSpPr>
                <a:spLocks noGrp="1" noRot="1" noChangeAspect="1" noMove="1" noResize="1" noEditPoints="1" noAdjustHandles="1" noChangeArrowheads="1" noChangeShapeType="1" noTextEdit="1"/>
              </p:cNvSpPr>
              <p:nvPr>
                <p:ph idx="1"/>
              </p:nvPr>
            </p:nvSpPr>
            <p:spPr>
              <a:blipFill>
                <a:blip r:embed="rId2"/>
                <a:stretch>
                  <a:fillRect l="-928" t="-2101" b="-280"/>
                </a:stretch>
              </a:blipFill>
            </p:spPr>
            <p:txBody>
              <a:bodyPr/>
              <a:lstStyle/>
              <a:p>
                <a:r>
                  <a:rPr lang="en-IN">
                    <a:noFill/>
                  </a:rPr>
                  <a:t> </a:t>
                </a:r>
              </a:p>
            </p:txBody>
          </p:sp>
        </mc:Fallback>
      </mc:AlternateContent>
    </p:spTree>
    <p:extLst>
      <p:ext uri="{BB962C8B-B14F-4D97-AF65-F5344CB8AC3E}">
        <p14:creationId xmlns:p14="http://schemas.microsoft.com/office/powerpoint/2010/main" val="1607939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D7A21-B439-6392-34CA-27376A37A086}"/>
              </a:ext>
            </a:extLst>
          </p:cNvPr>
          <p:cNvSpPr>
            <a:spLocks noGrp="1"/>
          </p:cNvSpPr>
          <p:nvPr>
            <p:ph type="ctrTitle"/>
          </p:nvPr>
        </p:nvSpPr>
        <p:spPr/>
        <p:txBody>
          <a:bodyPr/>
          <a:lstStyle/>
          <a:p>
            <a:r>
              <a:rPr lang="en-IN" dirty="0"/>
              <a:t>Global Waypoint Generation</a:t>
            </a:r>
          </a:p>
        </p:txBody>
      </p:sp>
      <p:sp>
        <p:nvSpPr>
          <p:cNvPr id="3" name="Subtitle 2">
            <a:extLst>
              <a:ext uri="{FF2B5EF4-FFF2-40B4-BE49-F238E27FC236}">
                <a16:creationId xmlns:a16="http://schemas.microsoft.com/office/drawing/2014/main" id="{F04BD7A6-5923-652B-83E7-D2629F2470D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92619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EEB96-87AF-487E-B1D9-A05FF42A406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948CEB38-C0BC-AD5D-4415-62D11F2037CE}"/>
              </a:ext>
            </a:extLst>
          </p:cNvPr>
          <p:cNvSpPr>
            <a:spLocks noGrp="1"/>
          </p:cNvSpPr>
          <p:nvPr>
            <p:ph idx="1"/>
          </p:nvPr>
        </p:nvSpPr>
        <p:spPr/>
        <p:txBody>
          <a:bodyPr/>
          <a:lstStyle/>
          <a:p>
            <a:r>
              <a:rPr lang="en-US" b="0" i="0" dirty="0">
                <a:solidFill>
                  <a:srgbClr val="0D0D0D"/>
                </a:solidFill>
                <a:effectLst/>
                <a:highlight>
                  <a:srgbClr val="FFFFFF"/>
                </a:highlight>
              </a:rPr>
              <a:t>The project addresses the need for sophisticated software modules to enable autonomous vehicle navigation, focusing on enhancing safety and efficiency.</a:t>
            </a:r>
          </a:p>
          <a:p>
            <a:r>
              <a:rPr lang="en-US" b="0" i="0" dirty="0">
                <a:solidFill>
                  <a:srgbClr val="0D0D0D"/>
                </a:solidFill>
                <a:effectLst/>
                <a:highlight>
                  <a:srgbClr val="FFFFFF"/>
                </a:highlight>
              </a:rPr>
              <a:t>Tailored for one-tenth scale autonomous cars, the project aims to enrich navigation capabilities through scene segmentation, path planning, waypoint derivation, and depth estimation.</a:t>
            </a:r>
          </a:p>
          <a:p>
            <a:r>
              <a:rPr lang="en-US" b="0" i="0" dirty="0">
                <a:solidFill>
                  <a:srgbClr val="0D0D0D"/>
                </a:solidFill>
                <a:effectLst/>
                <a:highlight>
                  <a:srgbClr val="FFFFFF"/>
                </a:highlight>
              </a:rPr>
              <a:t>Drawing on advanced algorithms from computer vision, deep learning, and robotics, the project empowers vehicles to comprehend their environment and navigate safely and efficiently.</a:t>
            </a:r>
          </a:p>
          <a:p>
            <a:endParaRPr lang="en-IN" dirty="0"/>
          </a:p>
        </p:txBody>
      </p:sp>
    </p:spTree>
    <p:extLst>
      <p:ext uri="{BB962C8B-B14F-4D97-AF65-F5344CB8AC3E}">
        <p14:creationId xmlns:p14="http://schemas.microsoft.com/office/powerpoint/2010/main" val="21580344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94B82-806C-E94D-36D7-501E594160A7}"/>
              </a:ext>
            </a:extLst>
          </p:cNvPr>
          <p:cNvSpPr>
            <a:spLocks noGrp="1"/>
          </p:cNvSpPr>
          <p:nvPr>
            <p:ph type="title"/>
          </p:nvPr>
        </p:nvSpPr>
        <p:spPr/>
        <p:txBody>
          <a:bodyPr/>
          <a:lstStyle/>
          <a:p>
            <a:r>
              <a:rPr lang="en-IN" dirty="0"/>
              <a:t>Why are global waypoints needed?</a:t>
            </a:r>
          </a:p>
        </p:txBody>
      </p:sp>
      <p:sp>
        <p:nvSpPr>
          <p:cNvPr id="3" name="Content Placeholder 2">
            <a:extLst>
              <a:ext uri="{FF2B5EF4-FFF2-40B4-BE49-F238E27FC236}">
                <a16:creationId xmlns:a16="http://schemas.microsoft.com/office/drawing/2014/main" id="{C0EB131A-162B-A8FD-670A-F4DE9BC1BAFB}"/>
              </a:ext>
            </a:extLst>
          </p:cNvPr>
          <p:cNvSpPr>
            <a:spLocks noGrp="1"/>
          </p:cNvSpPr>
          <p:nvPr>
            <p:ph sz="half" idx="1"/>
          </p:nvPr>
        </p:nvSpPr>
        <p:spPr/>
        <p:txBody>
          <a:bodyPr>
            <a:normAutofit/>
          </a:bodyPr>
          <a:lstStyle/>
          <a:p>
            <a:pPr algn="l">
              <a:buFont typeface="Arial" panose="020B0604020202020204" pitchFamily="34" charset="0"/>
              <a:buChar char="•"/>
            </a:pPr>
            <a:endParaRPr lang="en-US" sz="2400" b="0" i="0" dirty="0">
              <a:solidFill>
                <a:srgbClr val="0D0D0D"/>
              </a:solidFill>
              <a:effectLst/>
              <a:highlight>
                <a:srgbClr val="FFFFFF"/>
              </a:highlight>
            </a:endParaRPr>
          </a:p>
          <a:p>
            <a:pPr algn="l">
              <a:buFont typeface="Arial" panose="020B0604020202020204" pitchFamily="34" charset="0"/>
              <a:buChar char="•"/>
            </a:pPr>
            <a:r>
              <a:rPr lang="en-US" sz="2400" b="0" i="0" dirty="0">
                <a:solidFill>
                  <a:srgbClr val="0D0D0D"/>
                </a:solidFill>
                <a:effectLst/>
                <a:highlight>
                  <a:srgbClr val="FFFFFF"/>
                </a:highlight>
              </a:rPr>
              <a:t>To synchronize between two different frames.</a:t>
            </a:r>
          </a:p>
          <a:p>
            <a:pPr algn="l">
              <a:buFont typeface="Arial" panose="020B0604020202020204" pitchFamily="34" charset="0"/>
              <a:buChar char="•"/>
            </a:pPr>
            <a:r>
              <a:rPr lang="en-US" sz="2400" b="0" i="0" dirty="0">
                <a:solidFill>
                  <a:srgbClr val="0D0D0D"/>
                </a:solidFill>
                <a:effectLst/>
                <a:highlight>
                  <a:srgbClr val="FFFFFF"/>
                </a:highlight>
              </a:rPr>
              <a:t>To ensure consistency in the output.</a:t>
            </a:r>
          </a:p>
          <a:p>
            <a:pPr algn="l">
              <a:buFont typeface="Arial" panose="020B0604020202020204" pitchFamily="34" charset="0"/>
              <a:buChar char="•"/>
            </a:pPr>
            <a:r>
              <a:rPr lang="en-US" sz="2400" b="0" i="0" dirty="0">
                <a:solidFill>
                  <a:srgbClr val="0D0D0D"/>
                </a:solidFill>
                <a:effectLst/>
                <a:highlight>
                  <a:srgbClr val="FFFFFF"/>
                </a:highlight>
              </a:rPr>
              <a:t>Provides a common reference for navigation and coordination.</a:t>
            </a:r>
          </a:p>
          <a:p>
            <a:pPr algn="l">
              <a:buFont typeface="Arial" panose="020B0604020202020204" pitchFamily="34" charset="0"/>
              <a:buChar char="•"/>
            </a:pPr>
            <a:r>
              <a:rPr lang="en-US" sz="2400" b="0" i="0" dirty="0">
                <a:solidFill>
                  <a:srgbClr val="0D0D0D"/>
                </a:solidFill>
                <a:effectLst/>
                <a:highlight>
                  <a:srgbClr val="FFFFFF"/>
                </a:highlight>
              </a:rPr>
              <a:t>Enhances the accuracy of the vehicle's path planning.</a:t>
            </a:r>
          </a:p>
          <a:p>
            <a:pPr algn="l">
              <a:buFont typeface="Arial" panose="020B0604020202020204" pitchFamily="34" charset="0"/>
              <a:buChar char="•"/>
            </a:pPr>
            <a:r>
              <a:rPr lang="en-US" sz="2400" b="0" i="0" dirty="0">
                <a:solidFill>
                  <a:srgbClr val="0D0D0D"/>
                </a:solidFill>
                <a:effectLst/>
                <a:highlight>
                  <a:srgbClr val="FFFFFF"/>
                </a:highlight>
              </a:rPr>
              <a:t>Facilitates seamless integration with the car's control module.</a:t>
            </a:r>
          </a:p>
          <a:p>
            <a:endParaRPr lang="en-IN" sz="2400" dirty="0"/>
          </a:p>
        </p:txBody>
      </p:sp>
      <p:pic>
        <p:nvPicPr>
          <p:cNvPr id="5" name="Content Placeholder 5">
            <a:extLst>
              <a:ext uri="{FF2B5EF4-FFF2-40B4-BE49-F238E27FC236}">
                <a16:creationId xmlns:a16="http://schemas.microsoft.com/office/drawing/2014/main" id="{CB332B14-41D8-4212-E27E-9048542FFD5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84256" y="1825625"/>
            <a:ext cx="4070555" cy="4181885"/>
          </a:xfrm>
        </p:spPr>
      </p:pic>
    </p:spTree>
    <p:extLst>
      <p:ext uri="{BB962C8B-B14F-4D97-AF65-F5344CB8AC3E}">
        <p14:creationId xmlns:p14="http://schemas.microsoft.com/office/powerpoint/2010/main" val="2073973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9343-5E08-F5CE-BA1C-20BDE8E25076}"/>
              </a:ext>
            </a:extLst>
          </p:cNvPr>
          <p:cNvSpPr>
            <a:spLocks noGrp="1"/>
          </p:cNvSpPr>
          <p:nvPr>
            <p:ph type="title"/>
          </p:nvPr>
        </p:nvSpPr>
        <p:spPr/>
        <p:txBody>
          <a:bodyPr/>
          <a:lstStyle/>
          <a:p>
            <a:r>
              <a:rPr lang="en-IN" dirty="0"/>
              <a:t>Global Waypoint Generation</a:t>
            </a:r>
          </a:p>
        </p:txBody>
      </p:sp>
      <p:sp>
        <p:nvSpPr>
          <p:cNvPr id="3" name="Content Placeholder 2">
            <a:extLst>
              <a:ext uri="{FF2B5EF4-FFF2-40B4-BE49-F238E27FC236}">
                <a16:creationId xmlns:a16="http://schemas.microsoft.com/office/drawing/2014/main" id="{D3E737B8-9690-9749-22EE-A161B1430210}"/>
              </a:ext>
            </a:extLst>
          </p:cNvPr>
          <p:cNvSpPr>
            <a:spLocks noGrp="1"/>
          </p:cNvSpPr>
          <p:nvPr>
            <p:ph sz="half" idx="1"/>
          </p:nvPr>
        </p:nvSpPr>
        <p:spPr/>
        <p:txBody>
          <a:bodyPr>
            <a:normAutofit/>
          </a:bodyPr>
          <a:lstStyle/>
          <a:p>
            <a:pPr algn="l">
              <a:buFont typeface="Arial" panose="020B0604020202020204" pitchFamily="34" charset="0"/>
              <a:buChar char="•"/>
            </a:pPr>
            <a:r>
              <a:rPr lang="en-US" sz="2400" b="1" i="0" dirty="0">
                <a:solidFill>
                  <a:srgbClr val="0D0D0D"/>
                </a:solidFill>
                <a:effectLst/>
                <a:highlight>
                  <a:srgbClr val="FFFFFF"/>
                </a:highlight>
              </a:rPr>
              <a:t>Concept</a:t>
            </a:r>
            <a:r>
              <a:rPr lang="en-US" sz="2400" b="0" i="0" dirty="0">
                <a:solidFill>
                  <a:srgbClr val="0D0D0D"/>
                </a:solidFill>
                <a:effectLst/>
                <a:highlight>
                  <a:srgbClr val="FFFFFF"/>
                </a:highlight>
              </a:rPr>
              <a:t>: </a:t>
            </a:r>
          </a:p>
          <a:p>
            <a:pPr lvl="1"/>
            <a:r>
              <a:rPr lang="en-US" sz="1900" b="0" i="0" dirty="0">
                <a:solidFill>
                  <a:srgbClr val="0D0D0D"/>
                </a:solidFill>
                <a:effectLst/>
                <a:highlight>
                  <a:srgbClr val="FFFFFF"/>
                </a:highlight>
              </a:rPr>
              <a:t>Map all waypoints relative to a designated origin point, typically the starting position of the vehicle.</a:t>
            </a:r>
          </a:p>
          <a:p>
            <a:pPr algn="l">
              <a:buFont typeface="Arial" panose="020B0604020202020204" pitchFamily="34" charset="0"/>
              <a:buChar char="•"/>
            </a:pPr>
            <a:r>
              <a:rPr lang="en-US" sz="2400" b="1" i="0" dirty="0">
                <a:solidFill>
                  <a:srgbClr val="0D0D0D"/>
                </a:solidFill>
                <a:effectLst/>
                <a:highlight>
                  <a:srgbClr val="FFFFFF"/>
                </a:highlight>
              </a:rPr>
              <a:t>Algorithm</a:t>
            </a:r>
            <a:r>
              <a:rPr lang="en-US" sz="2400" b="0" i="0" dirty="0">
                <a:solidFill>
                  <a:srgbClr val="0D0D0D"/>
                </a:solidFill>
                <a:effectLst/>
                <a:highlight>
                  <a:srgbClr val="FFFFFF"/>
                </a:highlight>
              </a:rPr>
              <a:t>:</a:t>
            </a:r>
          </a:p>
          <a:p>
            <a:pPr marL="742950" lvl="1" indent="-285750" algn="l">
              <a:buFont typeface="Arial" panose="020B0604020202020204" pitchFamily="34" charset="0"/>
              <a:buChar char="•"/>
            </a:pPr>
            <a:r>
              <a:rPr lang="en-US" sz="1900" b="0" i="0" dirty="0">
                <a:solidFill>
                  <a:srgbClr val="0D0D0D"/>
                </a:solidFill>
                <a:effectLst/>
                <a:highlight>
                  <a:srgbClr val="FFFFFF"/>
                </a:highlight>
              </a:rPr>
              <a:t>Estimate current waypoints relative to the vehicle's current position.</a:t>
            </a:r>
          </a:p>
          <a:p>
            <a:pPr marL="742950" lvl="1" indent="-285750" algn="l">
              <a:buFont typeface="Arial" panose="020B0604020202020204" pitchFamily="34" charset="0"/>
              <a:buChar char="•"/>
            </a:pPr>
            <a:r>
              <a:rPr lang="en-US" sz="1900" b="0" i="0" dirty="0">
                <a:solidFill>
                  <a:srgbClr val="0D0D0D"/>
                </a:solidFill>
                <a:effectLst/>
                <a:highlight>
                  <a:srgbClr val="FFFFFF"/>
                </a:highlight>
              </a:rPr>
              <a:t>Add coordinates of the current position using the IMU sensor of the car.</a:t>
            </a:r>
          </a:p>
          <a:p>
            <a:pPr algn="l">
              <a:buFont typeface="Arial" panose="020B0604020202020204" pitchFamily="34" charset="0"/>
              <a:buChar char="•"/>
            </a:pPr>
            <a:r>
              <a:rPr lang="en-US" sz="2400" b="1" i="0" dirty="0">
                <a:solidFill>
                  <a:srgbClr val="0D0D0D"/>
                </a:solidFill>
                <a:effectLst/>
                <a:highlight>
                  <a:srgbClr val="FFFFFF"/>
                </a:highlight>
              </a:rPr>
              <a:t>Benefit</a:t>
            </a:r>
            <a:r>
              <a:rPr lang="en-US" sz="2400" b="0" i="0" dirty="0">
                <a:solidFill>
                  <a:srgbClr val="0D0D0D"/>
                </a:solidFill>
                <a:effectLst/>
                <a:highlight>
                  <a:srgbClr val="FFFFFF"/>
                </a:highlight>
              </a:rPr>
              <a:t>:</a:t>
            </a:r>
          </a:p>
          <a:p>
            <a:pPr marL="742950" lvl="1" indent="-285750" algn="l">
              <a:buFont typeface="Arial" panose="020B0604020202020204" pitchFamily="34" charset="0"/>
              <a:buChar char="•"/>
            </a:pPr>
            <a:r>
              <a:rPr lang="en-US" sz="1900" b="0" i="0" dirty="0">
                <a:solidFill>
                  <a:srgbClr val="0D0D0D"/>
                </a:solidFill>
                <a:effectLst/>
                <a:highlight>
                  <a:srgbClr val="FFFFFF"/>
                </a:highlight>
              </a:rPr>
              <a:t>Ensures waypoints are referenced to a consistent global coordinate system.</a:t>
            </a:r>
          </a:p>
          <a:p>
            <a:pPr marL="742950" lvl="1" indent="-285750" algn="l">
              <a:buFont typeface="Arial" panose="020B0604020202020204" pitchFamily="34" charset="0"/>
              <a:buChar char="•"/>
            </a:pPr>
            <a:r>
              <a:rPr lang="en-US" sz="1900" b="0" i="0" dirty="0">
                <a:solidFill>
                  <a:srgbClr val="0D0D0D"/>
                </a:solidFill>
                <a:effectLst/>
                <a:highlight>
                  <a:srgbClr val="FFFFFF"/>
                </a:highlight>
              </a:rPr>
              <a:t>Enables accurate navigation.</a:t>
            </a:r>
          </a:p>
          <a:p>
            <a:endParaRPr lang="en-IN" dirty="0"/>
          </a:p>
        </p:txBody>
      </p:sp>
      <p:pic>
        <p:nvPicPr>
          <p:cNvPr id="6" name="Content Placeholder 5">
            <a:extLst>
              <a:ext uri="{FF2B5EF4-FFF2-40B4-BE49-F238E27FC236}">
                <a16:creationId xmlns:a16="http://schemas.microsoft.com/office/drawing/2014/main" id="{5225B003-3803-0844-64EB-37E98C5D4C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34865" y="1825625"/>
            <a:ext cx="4018935" cy="4061183"/>
          </a:xfrm>
        </p:spPr>
      </p:pic>
      <p:sp>
        <p:nvSpPr>
          <p:cNvPr id="7" name="Rectangle 6">
            <a:extLst>
              <a:ext uri="{FF2B5EF4-FFF2-40B4-BE49-F238E27FC236}">
                <a16:creationId xmlns:a16="http://schemas.microsoft.com/office/drawing/2014/main" id="{447613D9-AD69-517D-161B-DB0772F6C9E0}"/>
              </a:ext>
            </a:extLst>
          </p:cNvPr>
          <p:cNvSpPr/>
          <p:nvPr/>
        </p:nvSpPr>
        <p:spPr>
          <a:xfrm>
            <a:off x="8364737" y="6021745"/>
            <a:ext cx="1959190"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Origin Shifting</a:t>
            </a:r>
          </a:p>
        </p:txBody>
      </p:sp>
    </p:spTree>
    <p:extLst>
      <p:ext uri="{BB962C8B-B14F-4D97-AF65-F5344CB8AC3E}">
        <p14:creationId xmlns:p14="http://schemas.microsoft.com/office/powerpoint/2010/main" val="3034459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1540-555A-1B1B-9350-3625E7E3009F}"/>
              </a:ext>
            </a:extLst>
          </p:cNvPr>
          <p:cNvSpPr>
            <a:spLocks noGrp="1"/>
          </p:cNvSpPr>
          <p:nvPr>
            <p:ph type="title"/>
          </p:nvPr>
        </p:nvSpPr>
        <p:spPr/>
        <p:txBody>
          <a:bodyPr/>
          <a:lstStyle/>
          <a:p>
            <a:r>
              <a:rPr lang="en-IN" dirty="0"/>
              <a:t>Global Waypoint Generation Algorithm</a:t>
            </a:r>
          </a:p>
        </p:txBody>
      </p:sp>
      <p:sp>
        <p:nvSpPr>
          <p:cNvPr id="3" name="Content Placeholder 2">
            <a:extLst>
              <a:ext uri="{FF2B5EF4-FFF2-40B4-BE49-F238E27FC236}">
                <a16:creationId xmlns:a16="http://schemas.microsoft.com/office/drawing/2014/main" id="{E087877E-5C8C-0351-469D-B3062A2D4FD9}"/>
              </a:ext>
            </a:extLst>
          </p:cNvPr>
          <p:cNvSpPr>
            <a:spLocks noGrp="1"/>
          </p:cNvSpPr>
          <p:nvPr>
            <p:ph idx="1"/>
          </p:nvPr>
        </p:nvSpPr>
        <p:spPr/>
        <p:txBody>
          <a:bodyPr>
            <a:normAutofit/>
          </a:bodyPr>
          <a:lstStyle/>
          <a:p>
            <a:pPr algn="l">
              <a:buFont typeface="+mj-lt"/>
              <a:buAutoNum type="arabicPeriod"/>
            </a:pPr>
            <a:r>
              <a:rPr lang="en-US" sz="2400" b="0" i="0" dirty="0">
                <a:solidFill>
                  <a:srgbClr val="0D0D0D"/>
                </a:solidFill>
                <a:effectLst/>
                <a:highlight>
                  <a:srgbClr val="FFFFFF"/>
                </a:highlight>
              </a:rPr>
              <a:t>Define the origin point as the starting position of the vehicle.</a:t>
            </a:r>
          </a:p>
          <a:p>
            <a:pPr algn="l">
              <a:buFont typeface="+mj-lt"/>
              <a:buAutoNum type="arabicPeriod"/>
            </a:pPr>
            <a:r>
              <a:rPr lang="en-US" sz="2400" b="0" i="0" dirty="0">
                <a:solidFill>
                  <a:srgbClr val="0D0D0D"/>
                </a:solidFill>
                <a:effectLst/>
                <a:highlight>
                  <a:srgbClr val="FFFFFF"/>
                </a:highlight>
              </a:rPr>
              <a:t>Initialize empty lists to store relative waypoints and global waypoints.</a:t>
            </a:r>
          </a:p>
          <a:p>
            <a:pPr algn="l">
              <a:buFont typeface="+mj-lt"/>
              <a:buAutoNum type="arabicPeriod"/>
            </a:pPr>
            <a:r>
              <a:rPr lang="en-US" sz="2400" b="0" i="0" dirty="0">
                <a:solidFill>
                  <a:srgbClr val="0D0D0D"/>
                </a:solidFill>
                <a:effectLst/>
                <a:highlight>
                  <a:srgbClr val="FFFFFF"/>
                </a:highlight>
              </a:rPr>
              <a:t>Acquire current position coordinates using the IMU sensor.</a:t>
            </a:r>
          </a:p>
          <a:p>
            <a:pPr algn="l">
              <a:buFont typeface="+mj-lt"/>
              <a:buAutoNum type="arabicPeriod"/>
            </a:pPr>
            <a:r>
              <a:rPr lang="en-US" sz="2400" b="0" i="0" dirty="0">
                <a:solidFill>
                  <a:srgbClr val="0D0D0D"/>
                </a:solidFill>
                <a:effectLst/>
                <a:highlight>
                  <a:srgbClr val="FFFFFF"/>
                </a:highlight>
              </a:rPr>
              <a:t>For each detected waypoint:</a:t>
            </a:r>
          </a:p>
          <a:p>
            <a:pPr marL="742950" lvl="1" indent="-285750" algn="l">
              <a:buFont typeface="+mj-lt"/>
              <a:buAutoNum type="arabicPeriod"/>
            </a:pPr>
            <a:r>
              <a:rPr lang="en-US" sz="2000" b="0" i="0" dirty="0">
                <a:solidFill>
                  <a:srgbClr val="0D0D0D"/>
                </a:solidFill>
                <a:effectLst/>
                <a:highlight>
                  <a:srgbClr val="FFFFFF"/>
                </a:highlight>
              </a:rPr>
              <a:t>Calculate the relative coordinates of the waypoint relative to the current position.</a:t>
            </a:r>
          </a:p>
          <a:p>
            <a:pPr marL="742950" lvl="1" indent="-285750" algn="l">
              <a:buFont typeface="+mj-lt"/>
              <a:buAutoNum type="arabicPeriod"/>
            </a:pPr>
            <a:r>
              <a:rPr lang="en-US" sz="2000" b="0" i="0" dirty="0">
                <a:solidFill>
                  <a:srgbClr val="0D0D0D"/>
                </a:solidFill>
                <a:effectLst/>
                <a:highlight>
                  <a:srgbClr val="FFFFFF"/>
                </a:highlight>
              </a:rPr>
              <a:t>Add the current position to the relative waypoint coordinates to obtain global coordinates.</a:t>
            </a:r>
          </a:p>
          <a:p>
            <a:pPr marL="742950" lvl="1" indent="-285750" algn="l">
              <a:buFont typeface="+mj-lt"/>
              <a:buAutoNum type="arabicPeriod"/>
            </a:pPr>
            <a:r>
              <a:rPr lang="en-US" sz="2000" b="0" i="0" dirty="0">
                <a:solidFill>
                  <a:srgbClr val="0D0D0D"/>
                </a:solidFill>
                <a:effectLst/>
                <a:highlight>
                  <a:srgbClr val="FFFFFF"/>
                </a:highlight>
              </a:rPr>
              <a:t>Append the global coordinates to the list of global waypoints.</a:t>
            </a:r>
          </a:p>
          <a:p>
            <a:pPr algn="l">
              <a:buFont typeface="+mj-lt"/>
              <a:buAutoNum type="arabicPeriod"/>
            </a:pPr>
            <a:r>
              <a:rPr lang="en-US" sz="2400" b="0" i="0" dirty="0">
                <a:solidFill>
                  <a:srgbClr val="0D0D0D"/>
                </a:solidFill>
                <a:effectLst/>
                <a:highlight>
                  <a:srgbClr val="FFFFFF"/>
                </a:highlight>
              </a:rPr>
              <a:t>Output the list of global waypoints.</a:t>
            </a:r>
          </a:p>
          <a:p>
            <a:pPr marL="514350" indent="-514350">
              <a:buFont typeface="+mj-lt"/>
              <a:buAutoNum type="arabicPeriod"/>
            </a:pPr>
            <a:endParaRPr lang="en-IN" dirty="0"/>
          </a:p>
        </p:txBody>
      </p:sp>
    </p:spTree>
    <p:extLst>
      <p:ext uri="{BB962C8B-B14F-4D97-AF65-F5344CB8AC3E}">
        <p14:creationId xmlns:p14="http://schemas.microsoft.com/office/powerpoint/2010/main" val="17352334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FA1-98A0-1CB5-7B5E-D4331AEDA894}"/>
              </a:ext>
            </a:extLst>
          </p:cNvPr>
          <p:cNvSpPr>
            <a:spLocks noGrp="1"/>
          </p:cNvSpPr>
          <p:nvPr>
            <p:ph type="title"/>
          </p:nvPr>
        </p:nvSpPr>
        <p:spPr/>
        <p:txBody>
          <a:bodyPr/>
          <a:lstStyle/>
          <a:p>
            <a:r>
              <a:rPr lang="en-IN" dirty="0"/>
              <a:t>Summary of Results</a:t>
            </a:r>
          </a:p>
        </p:txBody>
      </p:sp>
      <p:sp>
        <p:nvSpPr>
          <p:cNvPr id="3" name="Content Placeholder 2">
            <a:extLst>
              <a:ext uri="{FF2B5EF4-FFF2-40B4-BE49-F238E27FC236}">
                <a16:creationId xmlns:a16="http://schemas.microsoft.com/office/drawing/2014/main" id="{30FCA752-6951-0F7F-5A68-E5917AD1C725}"/>
              </a:ext>
            </a:extLst>
          </p:cNvPr>
          <p:cNvSpPr>
            <a:spLocks noGrp="1"/>
          </p:cNvSpPr>
          <p:nvPr>
            <p:ph idx="1"/>
          </p:nvPr>
        </p:nvSpPr>
        <p:spPr/>
        <p:txBody>
          <a:bodyPr/>
          <a:lstStyle/>
          <a:p>
            <a:r>
              <a:rPr lang="en-IN" dirty="0"/>
              <a:t>Segmentation</a:t>
            </a:r>
          </a:p>
          <a:p>
            <a:endParaRPr lang="en-IN" dirty="0"/>
          </a:p>
          <a:p>
            <a:endParaRPr lang="en-IN" dirty="0"/>
          </a:p>
          <a:p>
            <a:endParaRPr lang="en-IN" dirty="0"/>
          </a:p>
          <a:p>
            <a:endParaRPr lang="en-IN" dirty="0"/>
          </a:p>
          <a:p>
            <a:r>
              <a:rPr lang="en-IN" dirty="0"/>
              <a:t>Waypoint Generation</a:t>
            </a:r>
          </a:p>
        </p:txBody>
      </p:sp>
      <p:pic>
        <p:nvPicPr>
          <p:cNvPr id="4" name="Content Placeholder 5">
            <a:extLst>
              <a:ext uri="{FF2B5EF4-FFF2-40B4-BE49-F238E27FC236}">
                <a16:creationId xmlns:a16="http://schemas.microsoft.com/office/drawing/2014/main" id="{3EC20AB4-8B5A-3A7F-CDA6-CC130A8B5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712" y="2388778"/>
            <a:ext cx="3343094" cy="1534294"/>
          </a:xfrm>
          <a:prstGeom prst="rect">
            <a:avLst/>
          </a:prstGeom>
        </p:spPr>
      </p:pic>
      <p:pic>
        <p:nvPicPr>
          <p:cNvPr id="5" name="Content Placeholder 7">
            <a:extLst>
              <a:ext uri="{FF2B5EF4-FFF2-40B4-BE49-F238E27FC236}">
                <a16:creationId xmlns:a16="http://schemas.microsoft.com/office/drawing/2014/main" id="{8155DEEF-2D62-449D-FF1F-7ABFC5A20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753" y="2388778"/>
            <a:ext cx="3343094" cy="1534294"/>
          </a:xfrm>
          <a:prstGeom prst="rect">
            <a:avLst/>
          </a:prstGeom>
        </p:spPr>
      </p:pic>
      <p:pic>
        <p:nvPicPr>
          <p:cNvPr id="6" name="Picture 5">
            <a:extLst>
              <a:ext uri="{FF2B5EF4-FFF2-40B4-BE49-F238E27FC236}">
                <a16:creationId xmlns:a16="http://schemas.microsoft.com/office/drawing/2014/main" id="{E6C2F2BB-0BDC-2CCE-D469-E675E58FE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712" y="4947930"/>
            <a:ext cx="3343094" cy="1534294"/>
          </a:xfrm>
          <a:prstGeom prst="rect">
            <a:avLst/>
          </a:prstGeom>
        </p:spPr>
      </p:pic>
      <p:pic>
        <p:nvPicPr>
          <p:cNvPr id="8" name="Content Placeholder 4">
            <a:extLst>
              <a:ext uri="{FF2B5EF4-FFF2-40B4-BE49-F238E27FC236}">
                <a16:creationId xmlns:a16="http://schemas.microsoft.com/office/drawing/2014/main" id="{4B7AA893-B581-9B51-B845-3E63F8BAD8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753" y="4947930"/>
            <a:ext cx="3343094" cy="1534294"/>
          </a:xfrm>
          <a:prstGeom prst="rect">
            <a:avLst/>
          </a:prstGeom>
        </p:spPr>
      </p:pic>
    </p:spTree>
    <p:extLst>
      <p:ext uri="{BB962C8B-B14F-4D97-AF65-F5344CB8AC3E}">
        <p14:creationId xmlns:p14="http://schemas.microsoft.com/office/powerpoint/2010/main" val="3029319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974B-3338-A1F4-A5C9-1D373D7433F0}"/>
              </a:ext>
            </a:extLst>
          </p:cNvPr>
          <p:cNvSpPr>
            <a:spLocks noGrp="1"/>
          </p:cNvSpPr>
          <p:nvPr>
            <p:ph type="title"/>
          </p:nvPr>
        </p:nvSpPr>
        <p:spPr/>
        <p:txBody>
          <a:bodyPr/>
          <a:lstStyle/>
          <a:p>
            <a:r>
              <a:rPr lang="en-IN" dirty="0"/>
              <a:t>Summary of Results</a:t>
            </a:r>
          </a:p>
        </p:txBody>
      </p:sp>
      <p:sp>
        <p:nvSpPr>
          <p:cNvPr id="3" name="Content Placeholder 2">
            <a:extLst>
              <a:ext uri="{FF2B5EF4-FFF2-40B4-BE49-F238E27FC236}">
                <a16:creationId xmlns:a16="http://schemas.microsoft.com/office/drawing/2014/main" id="{C5E27DC1-6711-70BF-4C81-BA6845F71B48}"/>
              </a:ext>
            </a:extLst>
          </p:cNvPr>
          <p:cNvSpPr>
            <a:spLocks noGrp="1"/>
          </p:cNvSpPr>
          <p:nvPr>
            <p:ph idx="1"/>
          </p:nvPr>
        </p:nvSpPr>
        <p:spPr/>
        <p:txBody>
          <a:bodyPr/>
          <a:lstStyle/>
          <a:p>
            <a:r>
              <a:rPr lang="en-IN" dirty="0"/>
              <a:t>Depth estimation</a:t>
            </a:r>
          </a:p>
          <a:p>
            <a:endParaRPr lang="en-IN" dirty="0"/>
          </a:p>
          <a:p>
            <a:endParaRPr lang="en-IN" dirty="0"/>
          </a:p>
          <a:p>
            <a:endParaRPr lang="en-IN" dirty="0"/>
          </a:p>
          <a:p>
            <a:endParaRPr lang="en-IN" dirty="0"/>
          </a:p>
          <a:p>
            <a:r>
              <a:rPr lang="en-IN" dirty="0"/>
              <a:t>Error curves</a:t>
            </a:r>
          </a:p>
        </p:txBody>
      </p:sp>
      <p:pic>
        <p:nvPicPr>
          <p:cNvPr id="4" name="Content Placeholder 5">
            <a:extLst>
              <a:ext uri="{FF2B5EF4-FFF2-40B4-BE49-F238E27FC236}">
                <a16:creationId xmlns:a16="http://schemas.microsoft.com/office/drawing/2014/main" id="{E1CE6F87-66C4-6D09-E87E-A3F1BBE8F2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161" y="2476859"/>
            <a:ext cx="3311013" cy="1524435"/>
          </a:xfrm>
          <a:prstGeom prst="rect">
            <a:avLst/>
          </a:prstGeom>
        </p:spPr>
      </p:pic>
      <p:pic>
        <p:nvPicPr>
          <p:cNvPr id="5" name="Content Placeholder 7">
            <a:extLst>
              <a:ext uri="{FF2B5EF4-FFF2-40B4-BE49-F238E27FC236}">
                <a16:creationId xmlns:a16="http://schemas.microsoft.com/office/drawing/2014/main" id="{EB69527B-2DD2-78B5-B4BB-8318C17DA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856" y="2476859"/>
            <a:ext cx="3311013" cy="1524435"/>
          </a:xfrm>
          <a:prstGeom prst="rect">
            <a:avLst/>
          </a:prstGeom>
        </p:spPr>
      </p:pic>
      <p:pic>
        <p:nvPicPr>
          <p:cNvPr id="6" name="Content Placeholder 5">
            <a:extLst>
              <a:ext uri="{FF2B5EF4-FFF2-40B4-BE49-F238E27FC236}">
                <a16:creationId xmlns:a16="http://schemas.microsoft.com/office/drawing/2014/main" id="{41E4324A-9C06-C7FE-A101-C8DA0808EF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790180"/>
            <a:ext cx="4417141" cy="1937389"/>
          </a:xfrm>
          <a:prstGeom prst="rect">
            <a:avLst/>
          </a:prstGeom>
        </p:spPr>
      </p:pic>
      <p:pic>
        <p:nvPicPr>
          <p:cNvPr id="7" name="Content Placeholder 5">
            <a:extLst>
              <a:ext uri="{FF2B5EF4-FFF2-40B4-BE49-F238E27FC236}">
                <a16:creationId xmlns:a16="http://schemas.microsoft.com/office/drawing/2014/main" id="{0CB712BE-1CF4-1094-8C03-B7B61BC82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0629" y="4790179"/>
            <a:ext cx="4804287" cy="1937389"/>
          </a:xfrm>
          <a:prstGeom prst="rect">
            <a:avLst/>
          </a:prstGeom>
        </p:spPr>
      </p:pic>
    </p:spTree>
    <p:extLst>
      <p:ext uri="{BB962C8B-B14F-4D97-AF65-F5344CB8AC3E}">
        <p14:creationId xmlns:p14="http://schemas.microsoft.com/office/powerpoint/2010/main" val="33764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E775-F157-A68B-B22B-A17092C3787E}"/>
              </a:ext>
            </a:extLst>
          </p:cNvPr>
          <p:cNvSpPr>
            <a:spLocks noGrp="1"/>
          </p:cNvSpPr>
          <p:nvPr>
            <p:ph type="title"/>
          </p:nvPr>
        </p:nvSpPr>
        <p:spPr/>
        <p:txBody>
          <a:bodyPr/>
          <a:lstStyle/>
          <a:p>
            <a:r>
              <a:rPr lang="en-IN" dirty="0"/>
              <a:t>Final Flow of Algorithm</a:t>
            </a:r>
          </a:p>
        </p:txBody>
      </p:sp>
      <p:sp>
        <p:nvSpPr>
          <p:cNvPr id="6" name="Content Placeholder 5">
            <a:extLst>
              <a:ext uri="{FF2B5EF4-FFF2-40B4-BE49-F238E27FC236}">
                <a16:creationId xmlns:a16="http://schemas.microsoft.com/office/drawing/2014/main" id="{3B0DDF18-553F-E779-C9C7-F77B126EE083}"/>
              </a:ext>
            </a:extLst>
          </p:cNvPr>
          <p:cNvSpPr>
            <a:spLocks noGrp="1"/>
          </p:cNvSpPr>
          <p:nvPr>
            <p:ph idx="1"/>
          </p:nvPr>
        </p:nvSpPr>
        <p:spPr/>
        <p:txBody>
          <a:bodyPr>
            <a:normAutofit/>
          </a:bodyPr>
          <a:lstStyle/>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endParaRPr lang="en-IN" sz="2000" dirty="0"/>
          </a:p>
          <a:p>
            <a:r>
              <a:rPr lang="en-US" sz="2000" dirty="0"/>
              <a:t>And after finding these way points </a:t>
            </a:r>
            <a:r>
              <a:rPr lang="en-US" sz="2000" dirty="0" err="1"/>
              <a:t>releative</a:t>
            </a:r>
            <a:r>
              <a:rPr lang="en-US" sz="2000" dirty="0"/>
              <a:t> to the current position we use the IMU sensors of the car to get the global way points.</a:t>
            </a:r>
            <a:endParaRPr lang="en-IN" sz="2000" dirty="0"/>
          </a:p>
        </p:txBody>
      </p:sp>
      <p:pic>
        <p:nvPicPr>
          <p:cNvPr id="8" name="Content Placeholder 4">
            <a:extLst>
              <a:ext uri="{FF2B5EF4-FFF2-40B4-BE49-F238E27FC236}">
                <a16:creationId xmlns:a16="http://schemas.microsoft.com/office/drawing/2014/main" id="{D9B472B1-C037-2983-B878-305012D7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29" y="1443217"/>
            <a:ext cx="10970341" cy="3597940"/>
          </a:xfrm>
          <a:prstGeom prst="rect">
            <a:avLst/>
          </a:prstGeom>
        </p:spPr>
      </p:pic>
    </p:spTree>
    <p:extLst>
      <p:ext uri="{BB962C8B-B14F-4D97-AF65-F5344CB8AC3E}">
        <p14:creationId xmlns:p14="http://schemas.microsoft.com/office/powerpoint/2010/main" val="2560264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69E0-6260-B6B9-232F-198AF73EE4CB}"/>
              </a:ext>
            </a:extLst>
          </p:cNvPr>
          <p:cNvSpPr>
            <a:spLocks noGrp="1"/>
          </p:cNvSpPr>
          <p:nvPr>
            <p:ph type="ctrTitle"/>
          </p:nvPr>
        </p:nvSpPr>
        <p:spPr/>
        <p:txBody>
          <a:bodyPr/>
          <a:lstStyle/>
          <a:p>
            <a:r>
              <a:rPr lang="en-IN" dirty="0"/>
              <a:t>Demo</a:t>
            </a:r>
          </a:p>
        </p:txBody>
      </p:sp>
      <p:sp>
        <p:nvSpPr>
          <p:cNvPr id="3" name="Subtitle 2">
            <a:extLst>
              <a:ext uri="{FF2B5EF4-FFF2-40B4-BE49-F238E27FC236}">
                <a16:creationId xmlns:a16="http://schemas.microsoft.com/office/drawing/2014/main" id="{BF014990-DD0C-0E4F-5786-69F8AEDDE608}"/>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45772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A941A-4B97-D83E-0FE7-0CD924B2FAE5}"/>
              </a:ext>
            </a:extLst>
          </p:cNvPr>
          <p:cNvSpPr>
            <a:spLocks noGrp="1"/>
          </p:cNvSpPr>
          <p:nvPr>
            <p:ph type="title"/>
          </p:nvPr>
        </p:nvSpPr>
        <p:spPr/>
        <p:txBody>
          <a:bodyPr/>
          <a:lstStyle/>
          <a:p>
            <a:r>
              <a:rPr lang="en-IN" dirty="0"/>
              <a:t>Demo of the software module</a:t>
            </a:r>
          </a:p>
        </p:txBody>
      </p:sp>
      <p:sp>
        <p:nvSpPr>
          <p:cNvPr id="3" name="Content Placeholder 2">
            <a:extLst>
              <a:ext uri="{FF2B5EF4-FFF2-40B4-BE49-F238E27FC236}">
                <a16:creationId xmlns:a16="http://schemas.microsoft.com/office/drawing/2014/main" id="{C1A4AE68-1AA2-0134-CBD8-14BF99FE6539}"/>
              </a:ext>
            </a:extLst>
          </p:cNvPr>
          <p:cNvSpPr>
            <a:spLocks noGrp="1"/>
          </p:cNvSpPr>
          <p:nvPr>
            <p:ph sz="half" idx="1"/>
          </p:nvPr>
        </p:nvSpPr>
        <p:spPr/>
        <p:txBody>
          <a:bodyPr>
            <a:normAutofit/>
          </a:bodyPr>
          <a:lstStyle/>
          <a:p>
            <a:pPr algn="l">
              <a:buFont typeface="Arial" panose="020B0604020202020204" pitchFamily="34" charset="0"/>
              <a:buChar char="•"/>
            </a:pPr>
            <a:r>
              <a:rPr lang="en-US" sz="2000" b="0" i="0" dirty="0">
                <a:solidFill>
                  <a:srgbClr val="0D0D0D"/>
                </a:solidFill>
                <a:effectLst/>
                <a:highlight>
                  <a:srgbClr val="FFFFFF"/>
                </a:highlight>
              </a:rPr>
              <a:t>We create tracks with a width of 5 cm and include a slight curve.</a:t>
            </a:r>
          </a:p>
          <a:p>
            <a:pPr algn="l">
              <a:buFont typeface="Arial" panose="020B0604020202020204" pitchFamily="34" charset="0"/>
              <a:buChar char="•"/>
            </a:pPr>
            <a:endParaRPr lang="en-US" sz="2000" b="0" i="0" dirty="0">
              <a:solidFill>
                <a:srgbClr val="0D0D0D"/>
              </a:solidFill>
              <a:effectLst/>
              <a:highlight>
                <a:srgbClr val="FFFFFF"/>
              </a:highlight>
            </a:endParaRPr>
          </a:p>
          <a:p>
            <a:pPr algn="l">
              <a:buFont typeface="Arial" panose="020B0604020202020204" pitchFamily="34" charset="0"/>
              <a:buChar char="•"/>
            </a:pPr>
            <a:r>
              <a:rPr lang="en-US" sz="2000" b="0" i="0" dirty="0">
                <a:solidFill>
                  <a:srgbClr val="0D0D0D"/>
                </a:solidFill>
                <a:effectLst/>
                <a:highlight>
                  <a:srgbClr val="FFFFFF"/>
                </a:highlight>
              </a:rPr>
              <a:t>The camera is positioned at a height of 8 cm on the TurtleBot.</a:t>
            </a:r>
          </a:p>
          <a:p>
            <a:pPr algn="l">
              <a:buFont typeface="Arial" panose="020B0604020202020204" pitchFamily="34" charset="0"/>
              <a:buChar char="•"/>
            </a:pPr>
            <a:endParaRPr lang="en-US" sz="2000" b="0" i="0" dirty="0">
              <a:solidFill>
                <a:srgbClr val="0D0D0D"/>
              </a:solidFill>
              <a:effectLst/>
              <a:highlight>
                <a:srgbClr val="FFFFFF"/>
              </a:highlight>
            </a:endParaRPr>
          </a:p>
          <a:p>
            <a:pPr algn="l">
              <a:buFont typeface="Arial" panose="020B0604020202020204" pitchFamily="34" charset="0"/>
              <a:buChar char="•"/>
            </a:pPr>
            <a:r>
              <a:rPr lang="en-US" sz="2000" b="0" i="0" dirty="0">
                <a:solidFill>
                  <a:srgbClr val="0D0D0D"/>
                </a:solidFill>
                <a:effectLst/>
                <a:highlight>
                  <a:srgbClr val="FFFFFF"/>
                </a:highlight>
              </a:rPr>
              <a:t>The TurtleBot is connected to a server computer.</a:t>
            </a:r>
          </a:p>
          <a:p>
            <a:pPr algn="l">
              <a:buFont typeface="Arial" panose="020B0604020202020204" pitchFamily="34" charset="0"/>
              <a:buChar char="•"/>
            </a:pPr>
            <a:endParaRPr lang="en-US" sz="2000" b="0" i="0" dirty="0">
              <a:solidFill>
                <a:srgbClr val="0D0D0D"/>
              </a:solidFill>
              <a:effectLst/>
              <a:highlight>
                <a:srgbClr val="FFFFFF"/>
              </a:highlight>
            </a:endParaRPr>
          </a:p>
          <a:p>
            <a:pPr algn="l">
              <a:buFont typeface="Arial" panose="020B0604020202020204" pitchFamily="34" charset="0"/>
              <a:buChar char="•"/>
            </a:pPr>
            <a:r>
              <a:rPr lang="en-US" sz="2000" b="0" i="0" dirty="0">
                <a:solidFill>
                  <a:srgbClr val="0D0D0D"/>
                </a:solidFill>
                <a:effectLst/>
                <a:highlight>
                  <a:srgbClr val="FFFFFF"/>
                </a:highlight>
              </a:rPr>
              <a:t>We observe the video recorded by the TurtleBot and the corresponding output of waypoints captured on the server computer.</a:t>
            </a:r>
          </a:p>
          <a:p>
            <a:endParaRPr lang="en-IN" sz="2000" dirty="0"/>
          </a:p>
        </p:txBody>
      </p:sp>
      <p:pic>
        <p:nvPicPr>
          <p:cNvPr id="6" name="Content Placeholder 5">
            <a:extLst>
              <a:ext uri="{FF2B5EF4-FFF2-40B4-BE49-F238E27FC236}">
                <a16:creationId xmlns:a16="http://schemas.microsoft.com/office/drawing/2014/main" id="{84F208EA-58CB-61C2-83CA-4A01B06540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2" y="1825625"/>
            <a:ext cx="5181600" cy="2225265"/>
          </a:xfrm>
        </p:spPr>
      </p:pic>
      <p:pic>
        <p:nvPicPr>
          <p:cNvPr id="8" name="Picture 7">
            <a:extLst>
              <a:ext uri="{FF2B5EF4-FFF2-40B4-BE49-F238E27FC236}">
                <a16:creationId xmlns:a16="http://schemas.microsoft.com/office/drawing/2014/main" id="{48A117CF-EBB2-A560-0525-3F7A564A0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4406592"/>
            <a:ext cx="5181598" cy="2225265"/>
          </a:xfrm>
          <a:prstGeom prst="rect">
            <a:avLst/>
          </a:prstGeom>
        </p:spPr>
      </p:pic>
    </p:spTree>
    <p:extLst>
      <p:ext uri="{BB962C8B-B14F-4D97-AF65-F5344CB8AC3E}">
        <p14:creationId xmlns:p14="http://schemas.microsoft.com/office/powerpoint/2010/main" val="2324471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CC76-BB9D-07B7-4393-2727CA8B9AAA}"/>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261DAAA2-6311-2EDC-61DA-798830D20B87}"/>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0D0D0D"/>
                </a:solidFill>
                <a:effectLst/>
                <a:highlight>
                  <a:srgbClr val="FFFFFF"/>
                </a:highlight>
              </a:rPr>
              <a:t>Developed and integrated a sophisticated software module for one-tenth scale autonomous vehicles.</a:t>
            </a:r>
          </a:p>
          <a:p>
            <a:pPr algn="l">
              <a:buFont typeface="Arial" panose="020B0604020202020204" pitchFamily="34" charset="0"/>
              <a:buChar char="•"/>
            </a:pPr>
            <a:r>
              <a:rPr lang="en-US" b="0" i="0" dirty="0">
                <a:solidFill>
                  <a:srgbClr val="0D0D0D"/>
                </a:solidFill>
                <a:effectLst/>
                <a:highlight>
                  <a:srgbClr val="FFFFFF"/>
                </a:highlight>
              </a:rPr>
              <a:t>Utilized the YOLOP model for accurate scene segmentation and enhanced navigation capabilities.</a:t>
            </a:r>
          </a:p>
          <a:p>
            <a:pPr algn="l">
              <a:buFont typeface="Arial" panose="020B0604020202020204" pitchFamily="34" charset="0"/>
              <a:buChar char="•"/>
            </a:pPr>
            <a:r>
              <a:rPr lang="en-US" b="0" i="0" dirty="0">
                <a:solidFill>
                  <a:srgbClr val="0D0D0D"/>
                </a:solidFill>
                <a:effectLst/>
                <a:highlight>
                  <a:srgbClr val="FFFFFF"/>
                </a:highlight>
              </a:rPr>
              <a:t>Conducted rigorous experimentation with depth estimation methods, waypoint generation ensuring system reliability and accuracy.</a:t>
            </a:r>
          </a:p>
          <a:p>
            <a:pPr algn="l">
              <a:buFont typeface="Arial" panose="020B0604020202020204" pitchFamily="34" charset="0"/>
              <a:buChar char="•"/>
            </a:pPr>
            <a:r>
              <a:rPr lang="en-US" b="0" i="0" dirty="0">
                <a:solidFill>
                  <a:srgbClr val="0D0D0D"/>
                </a:solidFill>
                <a:effectLst/>
                <a:highlight>
                  <a:srgbClr val="FFFFFF"/>
                </a:highlight>
              </a:rPr>
              <a:t>Demonstrated the efficacy of scaled-down vehicles for controlled testing of autonomous driving algorithms, reducing full-scale testing risks.</a:t>
            </a:r>
          </a:p>
          <a:p>
            <a:pPr algn="l">
              <a:buFont typeface="Arial" panose="020B0604020202020204" pitchFamily="34" charset="0"/>
              <a:buChar char="•"/>
            </a:pPr>
            <a:endParaRPr lang="en-US" b="0" i="0" dirty="0">
              <a:solidFill>
                <a:srgbClr val="0D0D0D"/>
              </a:solidFill>
              <a:effectLst/>
              <a:highlight>
                <a:srgbClr val="FFFFFF"/>
              </a:highlight>
            </a:endParaRPr>
          </a:p>
          <a:p>
            <a:endParaRPr lang="en-IN" dirty="0"/>
          </a:p>
        </p:txBody>
      </p:sp>
    </p:spTree>
    <p:extLst>
      <p:ext uri="{BB962C8B-B14F-4D97-AF65-F5344CB8AC3E}">
        <p14:creationId xmlns:p14="http://schemas.microsoft.com/office/powerpoint/2010/main" val="2422788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5AB40-30E0-9BB3-2904-AD60B0DF1108}"/>
              </a:ext>
            </a:extLst>
          </p:cNvPr>
          <p:cNvSpPr>
            <a:spLocks noGrp="1"/>
          </p:cNvSpPr>
          <p:nvPr>
            <p:ph type="title"/>
          </p:nvPr>
        </p:nvSpPr>
        <p:spPr/>
        <p:txBody>
          <a:bodyPr/>
          <a:lstStyle/>
          <a:p>
            <a:r>
              <a:rPr lang="en-IN" dirty="0"/>
              <a:t>Ongoing Work</a:t>
            </a:r>
          </a:p>
        </p:txBody>
      </p:sp>
      <p:sp>
        <p:nvSpPr>
          <p:cNvPr id="3" name="Content Placeholder 2">
            <a:extLst>
              <a:ext uri="{FF2B5EF4-FFF2-40B4-BE49-F238E27FC236}">
                <a16:creationId xmlns:a16="http://schemas.microsoft.com/office/drawing/2014/main" id="{7A0591DD-7321-282C-2CEC-121C63E663F0}"/>
              </a:ext>
            </a:extLst>
          </p:cNvPr>
          <p:cNvSpPr>
            <a:spLocks noGrp="1"/>
          </p:cNvSpPr>
          <p:nvPr>
            <p:ph sz="half" idx="1"/>
          </p:nvPr>
        </p:nvSpPr>
        <p:spPr/>
        <p:txBody>
          <a:bodyPr>
            <a:noAutofit/>
          </a:bodyPr>
          <a:lstStyle/>
          <a:p>
            <a:pPr algn="l">
              <a:buFont typeface="Arial" panose="020B0604020202020204" pitchFamily="34" charset="0"/>
              <a:buChar char="•"/>
            </a:pPr>
            <a:r>
              <a:rPr lang="en-US" sz="2200" b="0" i="0" dirty="0">
                <a:solidFill>
                  <a:srgbClr val="0D0D0D"/>
                </a:solidFill>
                <a:effectLst/>
                <a:highlight>
                  <a:srgbClr val="FFFFFF"/>
                </a:highlight>
              </a:rPr>
              <a:t>Conduct an experiment to navigate the car over a pre-constructed track in a controlled lab environment.</a:t>
            </a:r>
          </a:p>
          <a:p>
            <a:pPr algn="l">
              <a:buFont typeface="Arial" panose="020B0604020202020204" pitchFamily="34" charset="0"/>
              <a:buChar char="•"/>
            </a:pPr>
            <a:r>
              <a:rPr lang="en-US" sz="2200" b="0" i="0" dirty="0">
                <a:solidFill>
                  <a:srgbClr val="0D0D0D"/>
                </a:solidFill>
                <a:effectLst/>
                <a:highlight>
                  <a:srgbClr val="FFFFFF"/>
                </a:highlight>
              </a:rPr>
              <a:t>Use the control module to navigate the car and validate the effectiveness of the developed algorithms.</a:t>
            </a:r>
          </a:p>
          <a:p>
            <a:pPr algn="l">
              <a:buFont typeface="Arial" panose="020B0604020202020204" pitchFamily="34" charset="0"/>
              <a:buChar char="•"/>
            </a:pPr>
            <a:r>
              <a:rPr lang="en-US" sz="2200" b="0" i="0" dirty="0">
                <a:solidFill>
                  <a:srgbClr val="0D0D0D"/>
                </a:solidFill>
                <a:effectLst/>
                <a:highlight>
                  <a:srgbClr val="FFFFFF"/>
                </a:highlight>
              </a:rPr>
              <a:t>Create clear and detailed documentation of the code.</a:t>
            </a:r>
          </a:p>
          <a:p>
            <a:pPr algn="l">
              <a:buFont typeface="Arial" panose="020B0604020202020204" pitchFamily="34" charset="0"/>
              <a:buChar char="•"/>
            </a:pPr>
            <a:r>
              <a:rPr lang="en-US" sz="2200" b="0" i="0" dirty="0">
                <a:solidFill>
                  <a:srgbClr val="0D0D0D"/>
                </a:solidFill>
                <a:effectLst/>
                <a:highlight>
                  <a:srgbClr val="FFFFFF"/>
                </a:highlight>
              </a:rPr>
              <a:t>Ensure future developers can easily use and modify the code.</a:t>
            </a:r>
          </a:p>
          <a:p>
            <a:pPr algn="l">
              <a:buFont typeface="Arial" panose="020B0604020202020204" pitchFamily="34" charset="0"/>
              <a:buChar char="•"/>
            </a:pPr>
            <a:r>
              <a:rPr lang="en-US" sz="2200" b="0" i="0" dirty="0">
                <a:solidFill>
                  <a:srgbClr val="0D0D0D"/>
                </a:solidFill>
                <a:effectLst/>
                <a:highlight>
                  <a:srgbClr val="FFFFFF"/>
                </a:highlight>
              </a:rPr>
              <a:t>Continuously refine and improve the navigation algorithms based on experimental outcomes.</a:t>
            </a:r>
          </a:p>
          <a:p>
            <a:endParaRPr lang="en-IN" sz="2200" dirty="0"/>
          </a:p>
        </p:txBody>
      </p:sp>
      <p:pic>
        <p:nvPicPr>
          <p:cNvPr id="8" name="Content Placeholder 7">
            <a:extLst>
              <a:ext uri="{FF2B5EF4-FFF2-40B4-BE49-F238E27FC236}">
                <a16:creationId xmlns:a16="http://schemas.microsoft.com/office/drawing/2014/main" id="{6B8590C9-A04C-0E39-9506-22D9139CEF4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2" y="1825624"/>
            <a:ext cx="5181600" cy="1995411"/>
          </a:xfrm>
        </p:spPr>
      </p:pic>
      <p:pic>
        <p:nvPicPr>
          <p:cNvPr id="10" name="Picture 9">
            <a:extLst>
              <a:ext uri="{FF2B5EF4-FFF2-40B4-BE49-F238E27FC236}">
                <a16:creationId xmlns:a16="http://schemas.microsoft.com/office/drawing/2014/main" id="{8485408B-9A6C-B9EC-AD17-F02BCD91E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4181552"/>
            <a:ext cx="5181598" cy="1995411"/>
          </a:xfrm>
          <a:prstGeom prst="rect">
            <a:avLst/>
          </a:prstGeom>
        </p:spPr>
      </p:pic>
    </p:spTree>
    <p:extLst>
      <p:ext uri="{BB962C8B-B14F-4D97-AF65-F5344CB8AC3E}">
        <p14:creationId xmlns:p14="http://schemas.microsoft.com/office/powerpoint/2010/main" val="3029921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C77B-68D1-ACD8-F48E-8E63021A894F}"/>
              </a:ext>
            </a:extLst>
          </p:cNvPr>
          <p:cNvSpPr>
            <a:spLocks noGrp="1"/>
          </p:cNvSpPr>
          <p:nvPr>
            <p:ph type="title"/>
          </p:nvPr>
        </p:nvSpPr>
        <p:spPr/>
        <p:txBody>
          <a:bodyPr/>
          <a:lstStyle/>
          <a:p>
            <a:r>
              <a:rPr lang="en-IN" dirty="0"/>
              <a:t>Problem Statement</a:t>
            </a:r>
          </a:p>
        </p:txBody>
      </p:sp>
      <p:sp>
        <p:nvSpPr>
          <p:cNvPr id="3" name="Content Placeholder 2">
            <a:extLst>
              <a:ext uri="{FF2B5EF4-FFF2-40B4-BE49-F238E27FC236}">
                <a16:creationId xmlns:a16="http://schemas.microsoft.com/office/drawing/2014/main" id="{CC8F917A-BD80-E71D-7A7C-F7F8D6746275}"/>
              </a:ext>
            </a:extLst>
          </p:cNvPr>
          <p:cNvSpPr>
            <a:spLocks noGrp="1"/>
          </p:cNvSpPr>
          <p:nvPr>
            <p:ph idx="1"/>
          </p:nvPr>
        </p:nvSpPr>
        <p:spPr/>
        <p:txBody>
          <a:bodyPr/>
          <a:lstStyle/>
          <a:p>
            <a:pPr algn="l">
              <a:buFont typeface="Arial" panose="020B0604020202020204" pitchFamily="34" charset="0"/>
              <a:buChar char="•"/>
            </a:pPr>
            <a:r>
              <a:rPr lang="en-US" b="0" i="0" dirty="0">
                <a:solidFill>
                  <a:srgbClr val="0D0D0D"/>
                </a:solidFill>
                <a:effectLst/>
                <a:highlight>
                  <a:srgbClr val="FFFFFF"/>
                </a:highlight>
                <a:latin typeface="Söhne"/>
              </a:rPr>
              <a:t>Objective: Drive the car autonomously using only front cameras as sensors.</a:t>
            </a:r>
          </a:p>
          <a:p>
            <a:pPr algn="l">
              <a:buFont typeface="Arial" panose="020B0604020202020204" pitchFamily="34" charset="0"/>
              <a:buChar char="•"/>
            </a:pPr>
            <a:r>
              <a:rPr lang="en-US" b="0" i="0" dirty="0">
                <a:solidFill>
                  <a:srgbClr val="0D0D0D"/>
                </a:solidFill>
                <a:effectLst/>
                <a:highlight>
                  <a:srgbClr val="FFFFFF"/>
                </a:highlight>
                <a:latin typeface="Söhne"/>
              </a:rPr>
              <a:t>Challenges: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Identifying the drivable area from camera feeds.</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Generating waypoints for navigation.</a:t>
            </a:r>
          </a:p>
          <a:p>
            <a:pPr marL="742950" lvl="1" indent="-285750" algn="l">
              <a:buFont typeface="Arial" panose="020B0604020202020204" pitchFamily="34" charset="0"/>
              <a:buChar char="•"/>
            </a:pPr>
            <a:r>
              <a:rPr lang="en-US" b="0" i="0" dirty="0">
                <a:solidFill>
                  <a:srgbClr val="0D0D0D"/>
                </a:solidFill>
                <a:effectLst/>
                <a:highlight>
                  <a:srgbClr val="FFFFFF"/>
                </a:highlight>
                <a:latin typeface="Söhne"/>
              </a:rPr>
              <a:t>Mapping waypoints to 3D coordinates.</a:t>
            </a:r>
          </a:p>
          <a:p>
            <a:pPr marL="742950" lvl="1" indent="-285750" algn="l">
              <a:buFont typeface="Arial" panose="020B0604020202020204" pitchFamily="34" charset="0"/>
              <a:buChar char="•"/>
            </a:pPr>
            <a:r>
              <a:rPr lang="en-US" dirty="0">
                <a:solidFill>
                  <a:srgbClr val="0D0D0D"/>
                </a:solidFill>
                <a:highlight>
                  <a:srgbClr val="FFFFFF"/>
                </a:highlight>
                <a:latin typeface="Söhne"/>
              </a:rPr>
              <a:t>And then drive the car over it.</a:t>
            </a:r>
            <a:endParaRPr lang="en-US" b="0" i="0" dirty="0">
              <a:solidFill>
                <a:srgbClr val="0D0D0D"/>
              </a:solidFill>
              <a:effectLst/>
              <a:highlight>
                <a:srgbClr val="FFFFFF"/>
              </a:highlight>
              <a:latin typeface="Söhne"/>
            </a:endParaRPr>
          </a:p>
          <a:p>
            <a:pPr algn="l">
              <a:buFont typeface="Arial" panose="020B0604020202020204" pitchFamily="34" charset="0"/>
              <a:buChar char="•"/>
            </a:pPr>
            <a:r>
              <a:rPr lang="en-US" b="0" i="0" dirty="0">
                <a:solidFill>
                  <a:srgbClr val="0D0D0D"/>
                </a:solidFill>
                <a:effectLst/>
                <a:highlight>
                  <a:srgbClr val="FFFFFF"/>
                </a:highlight>
                <a:latin typeface="Söhne"/>
              </a:rPr>
              <a:t>Approach: Develop algorithms to address each challenge sequentially, enabling the car to navigate autonomously based on camera inputs.</a:t>
            </a:r>
          </a:p>
          <a:p>
            <a:endParaRPr lang="en-IN" dirty="0"/>
          </a:p>
        </p:txBody>
      </p:sp>
    </p:spTree>
    <p:extLst>
      <p:ext uri="{BB962C8B-B14F-4D97-AF65-F5344CB8AC3E}">
        <p14:creationId xmlns:p14="http://schemas.microsoft.com/office/powerpoint/2010/main" val="137055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F208-AF7F-A423-A9A8-BA0D845A3FBB}"/>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B6EE2CE1-99E0-4062-6BE0-D943D6EE1999}"/>
              </a:ext>
            </a:extLst>
          </p:cNvPr>
          <p:cNvSpPr>
            <a:spLocks noGrp="1"/>
          </p:cNvSpPr>
          <p:nvPr>
            <p:ph idx="1"/>
          </p:nvPr>
        </p:nvSpPr>
        <p:spPr/>
        <p:txBody>
          <a:bodyPr>
            <a:normAutofit lnSpcReduction="10000"/>
          </a:bodyPr>
          <a:lstStyle/>
          <a:p>
            <a:pPr algn="l">
              <a:buFont typeface="+mj-lt"/>
              <a:buAutoNum type="arabicPeriod"/>
            </a:pPr>
            <a:r>
              <a:rPr lang="en-IN" b="0" i="0" dirty="0">
                <a:solidFill>
                  <a:srgbClr val="0D0D0D"/>
                </a:solidFill>
                <a:effectLst/>
                <a:highlight>
                  <a:srgbClr val="FFFFFF"/>
                </a:highlight>
              </a:rPr>
              <a:t>Dong Wu, </a:t>
            </a:r>
            <a:r>
              <a:rPr lang="en-IN" b="0" i="0" dirty="0" err="1">
                <a:solidFill>
                  <a:srgbClr val="0D0D0D"/>
                </a:solidFill>
                <a:effectLst/>
                <a:highlight>
                  <a:srgbClr val="FFFFFF"/>
                </a:highlight>
              </a:rPr>
              <a:t>Manwen</a:t>
            </a:r>
            <a:r>
              <a:rPr lang="en-IN" b="0" i="0" dirty="0">
                <a:solidFill>
                  <a:srgbClr val="0D0D0D"/>
                </a:solidFill>
                <a:effectLst/>
                <a:highlight>
                  <a:srgbClr val="FFFFFF"/>
                </a:highlight>
              </a:rPr>
              <a:t> Liao, </a:t>
            </a:r>
            <a:r>
              <a:rPr lang="en-IN" b="0" i="0" dirty="0" err="1">
                <a:solidFill>
                  <a:srgbClr val="0D0D0D"/>
                </a:solidFill>
                <a:effectLst/>
                <a:highlight>
                  <a:srgbClr val="FFFFFF"/>
                </a:highlight>
              </a:rPr>
              <a:t>Weitian</a:t>
            </a:r>
            <a:r>
              <a:rPr lang="en-IN" b="0" i="0" dirty="0">
                <a:solidFill>
                  <a:srgbClr val="0D0D0D"/>
                </a:solidFill>
                <a:effectLst/>
                <a:highlight>
                  <a:srgbClr val="FFFFFF"/>
                </a:highlight>
              </a:rPr>
              <a:t> Zhang, </a:t>
            </a:r>
            <a:r>
              <a:rPr lang="en-IN" b="0" i="0" dirty="0" err="1">
                <a:solidFill>
                  <a:srgbClr val="0D0D0D"/>
                </a:solidFill>
                <a:effectLst/>
                <a:highlight>
                  <a:srgbClr val="FFFFFF"/>
                </a:highlight>
              </a:rPr>
              <a:t>Xinggang</a:t>
            </a:r>
            <a:r>
              <a:rPr lang="en-IN" b="0" i="0" dirty="0">
                <a:solidFill>
                  <a:srgbClr val="0D0D0D"/>
                </a:solidFill>
                <a:effectLst/>
                <a:highlight>
                  <a:srgbClr val="FFFFFF"/>
                </a:highlight>
              </a:rPr>
              <a:t> Wang, Xiang Bai, </a:t>
            </a:r>
            <a:r>
              <a:rPr lang="en-IN" b="0" i="0" dirty="0" err="1">
                <a:solidFill>
                  <a:srgbClr val="0D0D0D"/>
                </a:solidFill>
                <a:effectLst/>
                <a:highlight>
                  <a:srgbClr val="FFFFFF"/>
                </a:highlight>
              </a:rPr>
              <a:t>Wenqing</a:t>
            </a:r>
            <a:r>
              <a:rPr lang="en-IN" b="0" i="0" dirty="0">
                <a:solidFill>
                  <a:srgbClr val="0D0D0D"/>
                </a:solidFill>
                <a:effectLst/>
                <a:highlight>
                  <a:srgbClr val="FFFFFF"/>
                </a:highlight>
              </a:rPr>
              <a:t> Cheng, Wenyu Liu, </a:t>
            </a:r>
            <a:r>
              <a:rPr lang="en-IN" b="0" i="1" dirty="0">
                <a:solidFill>
                  <a:srgbClr val="0D0D0D"/>
                </a:solidFill>
                <a:effectLst/>
                <a:highlight>
                  <a:srgbClr val="FFFFFF"/>
                </a:highlight>
              </a:rPr>
              <a:t>YOLOP: You Only Look Once for Panoptic Driving Perception</a:t>
            </a:r>
            <a:r>
              <a:rPr lang="en-IN" b="0" i="0" dirty="0">
                <a:solidFill>
                  <a:srgbClr val="0D0D0D"/>
                </a:solidFill>
                <a:effectLst/>
                <a:highlight>
                  <a:srgbClr val="FFFFFF"/>
                </a:highlight>
              </a:rPr>
              <a:t>, 2022. (</a:t>
            </a:r>
            <a:r>
              <a:rPr lang="en-IN" b="0" i="0" u="none" strike="noStrike" dirty="0">
                <a:solidFill>
                  <a:srgbClr val="0D0D0D"/>
                </a:solidFill>
                <a:effectLst/>
                <a:highlight>
                  <a:srgbClr val="FFFFFF"/>
                </a:highlight>
                <a:hlinkClick r:id="rId2"/>
              </a:rPr>
              <a:t>Link to paper</a:t>
            </a:r>
            <a:r>
              <a:rPr lang="en-IN" b="0" i="0" u="none" strike="noStrike" dirty="0">
                <a:solidFill>
                  <a:srgbClr val="0D0D0D"/>
                </a:solidFill>
                <a:effectLst/>
                <a:highlight>
                  <a:srgbClr val="FFFFFF"/>
                </a:highlight>
              </a:rPr>
              <a:t>)</a:t>
            </a:r>
          </a:p>
          <a:p>
            <a:pPr algn="l">
              <a:buFont typeface="+mj-lt"/>
              <a:buAutoNum type="arabicPeriod"/>
            </a:pPr>
            <a:endParaRPr lang="en-IN" b="0" i="0" dirty="0">
              <a:solidFill>
                <a:srgbClr val="0D0D0D"/>
              </a:solidFill>
              <a:effectLst/>
              <a:highlight>
                <a:srgbClr val="FFFFFF"/>
              </a:highlight>
            </a:endParaRPr>
          </a:p>
          <a:p>
            <a:pPr algn="l">
              <a:buFont typeface="+mj-lt"/>
              <a:buAutoNum type="arabicPeriod"/>
            </a:pPr>
            <a:r>
              <a:rPr lang="en-IN" b="0" i="0" dirty="0" err="1">
                <a:solidFill>
                  <a:srgbClr val="0D0D0D"/>
                </a:solidFill>
                <a:effectLst/>
                <a:highlight>
                  <a:srgbClr val="FFFFFF"/>
                </a:highlight>
              </a:rPr>
              <a:t>Wouter</a:t>
            </a:r>
            <a:r>
              <a:rPr lang="en-IN" b="0" i="0" dirty="0">
                <a:solidFill>
                  <a:srgbClr val="0D0D0D"/>
                </a:solidFill>
                <a:effectLst/>
                <a:highlight>
                  <a:srgbClr val="FFFFFF"/>
                </a:highlight>
              </a:rPr>
              <a:t> Van </a:t>
            </a:r>
            <a:r>
              <a:rPr lang="en-IN" b="0" i="0" dirty="0" err="1">
                <a:solidFill>
                  <a:srgbClr val="0D0D0D"/>
                </a:solidFill>
                <a:effectLst/>
                <a:highlight>
                  <a:srgbClr val="FFFFFF"/>
                </a:highlight>
              </a:rPr>
              <a:t>Gansbeke</a:t>
            </a:r>
            <a:r>
              <a:rPr lang="en-IN" b="0" i="0" dirty="0">
                <a:solidFill>
                  <a:srgbClr val="0D0D0D"/>
                </a:solidFill>
                <a:effectLst/>
                <a:highlight>
                  <a:srgbClr val="FFFFFF"/>
                </a:highlight>
              </a:rPr>
              <a:t>, Bert De </a:t>
            </a:r>
            <a:r>
              <a:rPr lang="en-IN" b="0" i="0" dirty="0" err="1">
                <a:solidFill>
                  <a:srgbClr val="0D0D0D"/>
                </a:solidFill>
                <a:effectLst/>
                <a:highlight>
                  <a:srgbClr val="FFFFFF"/>
                </a:highlight>
              </a:rPr>
              <a:t>Brabandere</a:t>
            </a:r>
            <a:r>
              <a:rPr lang="en-IN" b="0" i="0" dirty="0">
                <a:solidFill>
                  <a:srgbClr val="0D0D0D"/>
                </a:solidFill>
                <a:effectLst/>
                <a:highlight>
                  <a:srgbClr val="FFFFFF"/>
                </a:highlight>
              </a:rPr>
              <a:t>, Davy Neven, Marc </a:t>
            </a:r>
            <a:r>
              <a:rPr lang="en-IN" b="0" i="0" dirty="0" err="1">
                <a:solidFill>
                  <a:srgbClr val="0D0D0D"/>
                </a:solidFill>
                <a:effectLst/>
                <a:highlight>
                  <a:srgbClr val="FFFFFF"/>
                </a:highlight>
              </a:rPr>
              <a:t>Proesmans</a:t>
            </a:r>
            <a:r>
              <a:rPr lang="en-IN" b="0" i="0" dirty="0">
                <a:solidFill>
                  <a:srgbClr val="0D0D0D"/>
                </a:solidFill>
                <a:effectLst/>
                <a:highlight>
                  <a:srgbClr val="FFFFFF"/>
                </a:highlight>
              </a:rPr>
              <a:t>, and Luc Van Gool, </a:t>
            </a:r>
            <a:r>
              <a:rPr lang="en-IN" b="0" i="1" dirty="0">
                <a:solidFill>
                  <a:srgbClr val="0D0D0D"/>
                </a:solidFill>
                <a:effectLst/>
                <a:highlight>
                  <a:srgbClr val="FFFFFF"/>
                </a:highlight>
              </a:rPr>
              <a:t>End-to-end lane detection through differentiable least-squares fitting</a:t>
            </a:r>
            <a:r>
              <a:rPr lang="en-IN" b="0" i="0" dirty="0">
                <a:solidFill>
                  <a:srgbClr val="0D0D0D"/>
                </a:solidFill>
                <a:effectLst/>
                <a:highlight>
                  <a:srgbClr val="FFFFFF"/>
                </a:highlight>
              </a:rPr>
              <a:t>, 2019. (</a:t>
            </a:r>
            <a:r>
              <a:rPr lang="en-IN" b="0" i="0" u="none" strike="noStrike" dirty="0">
                <a:solidFill>
                  <a:srgbClr val="0D0D0D"/>
                </a:solidFill>
                <a:effectLst/>
                <a:highlight>
                  <a:srgbClr val="FFFFFF"/>
                </a:highlight>
                <a:hlinkClick r:id="rId3"/>
              </a:rPr>
              <a:t>Link to paper</a:t>
            </a:r>
            <a:r>
              <a:rPr lang="en-IN" b="0" i="0" u="none" strike="noStrike" dirty="0">
                <a:solidFill>
                  <a:srgbClr val="0D0D0D"/>
                </a:solidFill>
                <a:effectLst/>
                <a:highlight>
                  <a:srgbClr val="FFFFFF"/>
                </a:highlight>
              </a:rPr>
              <a:t>)</a:t>
            </a:r>
          </a:p>
          <a:p>
            <a:pPr algn="l">
              <a:buFont typeface="+mj-lt"/>
              <a:buAutoNum type="arabicPeriod"/>
            </a:pPr>
            <a:endParaRPr lang="en-IN" b="0" i="0" dirty="0">
              <a:solidFill>
                <a:srgbClr val="0D0D0D"/>
              </a:solidFill>
              <a:effectLst/>
              <a:highlight>
                <a:srgbClr val="FFFFFF"/>
              </a:highlight>
            </a:endParaRPr>
          </a:p>
          <a:p>
            <a:pPr algn="l">
              <a:buFont typeface="+mj-lt"/>
              <a:buAutoNum type="arabicPeriod"/>
            </a:pPr>
            <a:r>
              <a:rPr lang="en-IN" b="0" i="0" dirty="0">
                <a:solidFill>
                  <a:srgbClr val="0D0D0D"/>
                </a:solidFill>
                <a:effectLst/>
                <a:highlight>
                  <a:srgbClr val="FFFFFF"/>
                </a:highlight>
              </a:rPr>
              <a:t>Richard Hartley and Andrew Zisserman, </a:t>
            </a:r>
            <a:r>
              <a:rPr lang="en-IN" b="0" i="1" dirty="0">
                <a:solidFill>
                  <a:srgbClr val="0D0D0D"/>
                </a:solidFill>
                <a:effectLst/>
                <a:highlight>
                  <a:srgbClr val="FFFFFF"/>
                </a:highlight>
              </a:rPr>
              <a:t>Multiple view geometry in computer vision</a:t>
            </a:r>
            <a:r>
              <a:rPr lang="en-IN" b="0" i="0" dirty="0">
                <a:solidFill>
                  <a:srgbClr val="0D0D0D"/>
                </a:solidFill>
                <a:effectLst/>
                <a:highlight>
                  <a:srgbClr val="FFFFFF"/>
                </a:highlight>
              </a:rPr>
              <a:t>, Cambridge University Press, 2003. (</a:t>
            </a:r>
            <a:r>
              <a:rPr lang="en-IN" b="0" i="0" u="none" strike="noStrike" dirty="0">
                <a:solidFill>
                  <a:srgbClr val="0D0D0D"/>
                </a:solidFill>
                <a:effectLst/>
                <a:highlight>
                  <a:srgbClr val="FFFFFF"/>
                </a:highlight>
                <a:hlinkClick r:id="rId4"/>
              </a:rPr>
              <a:t>Link to reference</a:t>
            </a:r>
            <a:r>
              <a:rPr lang="en-IN" b="0" i="0" u="none" strike="noStrike" dirty="0">
                <a:solidFill>
                  <a:srgbClr val="0D0D0D"/>
                </a:solidFill>
                <a:effectLst/>
                <a:highlight>
                  <a:srgbClr val="FFFFFF"/>
                </a:highlight>
              </a:rPr>
              <a:t>)</a:t>
            </a:r>
            <a:endParaRPr lang="en-IN" b="0" i="0" dirty="0">
              <a:solidFill>
                <a:srgbClr val="0D0D0D"/>
              </a:solidFill>
              <a:effectLst/>
              <a:highlight>
                <a:srgbClr val="FFFFFF"/>
              </a:highlight>
            </a:endParaRPr>
          </a:p>
          <a:p>
            <a:pPr marL="514350" indent="-514350">
              <a:buFont typeface="+mj-lt"/>
              <a:buAutoNum type="arabicPeriod"/>
            </a:pPr>
            <a:endParaRPr lang="en-IN" dirty="0"/>
          </a:p>
        </p:txBody>
      </p:sp>
    </p:spTree>
    <p:extLst>
      <p:ext uri="{BB962C8B-B14F-4D97-AF65-F5344CB8AC3E}">
        <p14:creationId xmlns:p14="http://schemas.microsoft.com/office/powerpoint/2010/main" val="917544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7FC3-A736-6E86-DE70-0D28F08C7A8C}"/>
              </a:ext>
            </a:extLst>
          </p:cNvPr>
          <p:cNvSpPr>
            <a:spLocks noGrp="1"/>
          </p:cNvSpPr>
          <p:nvPr>
            <p:ph type="ctrTitle"/>
          </p:nvPr>
        </p:nvSpPr>
        <p:spPr/>
        <p:txBody>
          <a:bodyPr/>
          <a:lstStyle/>
          <a:p>
            <a:r>
              <a:rPr lang="en-IN"/>
              <a:t>Questions</a:t>
            </a:r>
            <a:endParaRPr lang="en-IN" dirty="0"/>
          </a:p>
        </p:txBody>
      </p:sp>
      <p:sp>
        <p:nvSpPr>
          <p:cNvPr id="3" name="Subtitle 2">
            <a:extLst>
              <a:ext uri="{FF2B5EF4-FFF2-40B4-BE49-F238E27FC236}">
                <a16:creationId xmlns:a16="http://schemas.microsoft.com/office/drawing/2014/main" id="{FB627489-8EEC-5B75-814F-7EE5B27F7E7D}"/>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885271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13E6-5640-F9A9-3D5C-8486AB39736D}"/>
              </a:ext>
            </a:extLst>
          </p:cNvPr>
          <p:cNvSpPr>
            <a:spLocks noGrp="1"/>
          </p:cNvSpPr>
          <p:nvPr>
            <p:ph type="ctrTitle"/>
          </p:nvPr>
        </p:nvSpPr>
        <p:spPr/>
        <p:txBody>
          <a:bodyPr/>
          <a:lstStyle/>
          <a:p>
            <a:r>
              <a:rPr lang="en-IN" dirty="0"/>
              <a:t>Thank You</a:t>
            </a:r>
          </a:p>
        </p:txBody>
      </p:sp>
      <p:sp>
        <p:nvSpPr>
          <p:cNvPr id="3" name="Subtitle 2">
            <a:extLst>
              <a:ext uri="{FF2B5EF4-FFF2-40B4-BE49-F238E27FC236}">
                <a16:creationId xmlns:a16="http://schemas.microsoft.com/office/drawing/2014/main" id="{82745DB1-D9D6-7597-5F1F-CF070508142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96121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9BB8-5641-E690-1891-F7340FA5DA99}"/>
              </a:ext>
            </a:extLst>
          </p:cNvPr>
          <p:cNvSpPr>
            <a:spLocks noGrp="1"/>
          </p:cNvSpPr>
          <p:nvPr>
            <p:ph type="title"/>
          </p:nvPr>
        </p:nvSpPr>
        <p:spPr/>
        <p:txBody>
          <a:bodyPr/>
          <a:lstStyle/>
          <a:p>
            <a:r>
              <a:rPr lang="en-IN" dirty="0"/>
              <a:t>Flow of the project</a:t>
            </a:r>
          </a:p>
        </p:txBody>
      </p:sp>
      <p:pic>
        <p:nvPicPr>
          <p:cNvPr id="5" name="Content Placeholder 4">
            <a:extLst>
              <a:ext uri="{FF2B5EF4-FFF2-40B4-BE49-F238E27FC236}">
                <a16:creationId xmlns:a16="http://schemas.microsoft.com/office/drawing/2014/main" id="{72D2433D-3702-2E46-4A87-65C785667C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7543"/>
            <a:ext cx="11088329" cy="3947502"/>
          </a:xfrm>
        </p:spPr>
      </p:pic>
    </p:spTree>
    <p:extLst>
      <p:ext uri="{BB962C8B-B14F-4D97-AF65-F5344CB8AC3E}">
        <p14:creationId xmlns:p14="http://schemas.microsoft.com/office/powerpoint/2010/main" val="4256185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4C58-780E-1208-A14B-7775EB900D5C}"/>
              </a:ext>
            </a:extLst>
          </p:cNvPr>
          <p:cNvSpPr>
            <a:spLocks noGrp="1"/>
          </p:cNvSpPr>
          <p:nvPr>
            <p:ph type="ctrTitle"/>
          </p:nvPr>
        </p:nvSpPr>
        <p:spPr/>
        <p:txBody>
          <a:bodyPr/>
          <a:lstStyle/>
          <a:p>
            <a:r>
              <a:rPr lang="en-IN" dirty="0"/>
              <a:t>Segmentation</a:t>
            </a:r>
          </a:p>
        </p:txBody>
      </p:sp>
      <p:sp>
        <p:nvSpPr>
          <p:cNvPr id="3" name="Subtitle 2">
            <a:extLst>
              <a:ext uri="{FF2B5EF4-FFF2-40B4-BE49-F238E27FC236}">
                <a16:creationId xmlns:a16="http://schemas.microsoft.com/office/drawing/2014/main" id="{08576077-AC20-7F60-B753-342AA05A97D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28743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68FB-CEE2-1F5C-17D1-8344FCDE7008}"/>
              </a:ext>
            </a:extLst>
          </p:cNvPr>
          <p:cNvSpPr>
            <a:spLocks noGrp="1"/>
          </p:cNvSpPr>
          <p:nvPr>
            <p:ph type="title"/>
          </p:nvPr>
        </p:nvSpPr>
        <p:spPr/>
        <p:txBody>
          <a:bodyPr/>
          <a:lstStyle/>
          <a:p>
            <a:r>
              <a:rPr lang="en-IN" dirty="0"/>
              <a:t>Segmentation of the drivable area</a:t>
            </a:r>
          </a:p>
        </p:txBody>
      </p:sp>
      <p:sp>
        <p:nvSpPr>
          <p:cNvPr id="3" name="Content Placeholder 2">
            <a:extLst>
              <a:ext uri="{FF2B5EF4-FFF2-40B4-BE49-F238E27FC236}">
                <a16:creationId xmlns:a16="http://schemas.microsoft.com/office/drawing/2014/main" id="{55260426-9257-3928-EAF5-92CF041300BC}"/>
              </a:ext>
            </a:extLst>
          </p:cNvPr>
          <p:cNvSpPr>
            <a:spLocks noGrp="1"/>
          </p:cNvSpPr>
          <p:nvPr>
            <p:ph sz="half" idx="1"/>
          </p:nvPr>
        </p:nvSpPr>
        <p:spPr/>
        <p:txBody>
          <a:bodyPr>
            <a:normAutofit fontScale="92500" lnSpcReduction="20000"/>
          </a:bodyPr>
          <a:lstStyle/>
          <a:p>
            <a:pPr algn="l">
              <a:buFont typeface="Arial" panose="020B0604020202020204" pitchFamily="34" charset="0"/>
              <a:buChar char="•"/>
            </a:pPr>
            <a:r>
              <a:rPr lang="en-US" sz="2400" b="0" i="0" dirty="0">
                <a:solidFill>
                  <a:srgbClr val="0D0D0D"/>
                </a:solidFill>
                <a:effectLst/>
                <a:highlight>
                  <a:srgbClr val="FFFFFF"/>
                </a:highlight>
              </a:rPr>
              <a:t>We utilize the YOLOP model for the segmentation of the drivable area.</a:t>
            </a:r>
          </a:p>
          <a:p>
            <a:pPr algn="l">
              <a:buFont typeface="Arial" panose="020B0604020202020204" pitchFamily="34" charset="0"/>
              <a:buChar char="•"/>
            </a:pPr>
            <a:endParaRPr lang="en-US" sz="2400" b="0" i="0" dirty="0">
              <a:solidFill>
                <a:srgbClr val="0D0D0D"/>
              </a:solidFill>
              <a:effectLst/>
              <a:highlight>
                <a:srgbClr val="FFFFFF"/>
              </a:highlight>
            </a:endParaRPr>
          </a:p>
          <a:p>
            <a:pPr algn="l">
              <a:buFont typeface="Arial" panose="020B0604020202020204" pitchFamily="34" charset="0"/>
              <a:buChar char="•"/>
            </a:pPr>
            <a:r>
              <a:rPr lang="en-US" sz="2400" b="0" i="0" dirty="0">
                <a:solidFill>
                  <a:srgbClr val="0D0D0D"/>
                </a:solidFill>
                <a:effectLst/>
                <a:highlight>
                  <a:srgbClr val="FFFFFF"/>
                </a:highlight>
              </a:rPr>
              <a:t>You Only Look Once for Panoptic Driving Perception (YOLOP):</a:t>
            </a:r>
          </a:p>
          <a:p>
            <a:pPr marL="742950" lvl="1" indent="-285750" algn="l">
              <a:buFont typeface="Arial" panose="020B0604020202020204" pitchFamily="34" charset="0"/>
              <a:buChar char="•"/>
            </a:pPr>
            <a:r>
              <a:rPr lang="en-US" sz="1900" b="0" i="0" dirty="0">
                <a:solidFill>
                  <a:srgbClr val="0D0D0D"/>
                </a:solidFill>
                <a:effectLst/>
                <a:highlight>
                  <a:srgbClr val="FFFFFF"/>
                </a:highlight>
              </a:rPr>
              <a:t>YOLOP architecture chosen for its real-time processing capabilities.</a:t>
            </a:r>
          </a:p>
          <a:p>
            <a:pPr marL="742950" lvl="1" indent="-285750" algn="l">
              <a:buFont typeface="Arial" panose="020B0604020202020204" pitchFamily="34" charset="0"/>
              <a:buChar char="•"/>
            </a:pPr>
            <a:r>
              <a:rPr lang="en-US" sz="1900" b="0" i="0" dirty="0">
                <a:solidFill>
                  <a:srgbClr val="0D0D0D"/>
                </a:solidFill>
                <a:effectLst/>
                <a:highlight>
                  <a:srgbClr val="FFFFFF"/>
                </a:highlight>
              </a:rPr>
              <a:t>Purpose-built for panoptic driving perception, integrating object detection and scene segmentation.</a:t>
            </a:r>
          </a:p>
          <a:p>
            <a:pPr marL="742950" lvl="1" indent="-285750" algn="l">
              <a:buFont typeface="Arial" panose="020B0604020202020204" pitchFamily="34" charset="0"/>
              <a:buChar char="•"/>
            </a:pPr>
            <a:endParaRPr lang="en-US" sz="1900" b="0" i="0" dirty="0">
              <a:solidFill>
                <a:srgbClr val="0D0D0D"/>
              </a:solidFill>
              <a:effectLst/>
              <a:highlight>
                <a:srgbClr val="FFFFFF"/>
              </a:highlight>
            </a:endParaRPr>
          </a:p>
          <a:p>
            <a:pPr algn="l">
              <a:buFont typeface="Arial" panose="020B0604020202020204" pitchFamily="34" charset="0"/>
              <a:buChar char="•"/>
            </a:pPr>
            <a:r>
              <a:rPr lang="en-US" sz="2400" b="0" i="0" dirty="0">
                <a:solidFill>
                  <a:srgbClr val="0D0D0D"/>
                </a:solidFill>
                <a:effectLst/>
                <a:highlight>
                  <a:srgbClr val="FFFFFF"/>
                </a:highlight>
              </a:rPr>
              <a:t>Advantages for Autonomous Vehicles:</a:t>
            </a:r>
          </a:p>
          <a:p>
            <a:pPr marL="742950" lvl="1" indent="-285750" algn="l">
              <a:buFont typeface="Arial" panose="020B0604020202020204" pitchFamily="34" charset="0"/>
              <a:buChar char="•"/>
            </a:pPr>
            <a:r>
              <a:rPr lang="en-US" sz="1900" b="0" i="0" dirty="0">
                <a:solidFill>
                  <a:srgbClr val="0D0D0D"/>
                </a:solidFill>
                <a:effectLst/>
                <a:highlight>
                  <a:srgbClr val="FFFFFF"/>
                </a:highlight>
              </a:rPr>
              <a:t>Enables simultaneous detection and segmentation of objects in real-time.</a:t>
            </a:r>
          </a:p>
          <a:p>
            <a:pPr marL="742950" lvl="1" indent="-285750" algn="l">
              <a:buFont typeface="Arial" panose="020B0604020202020204" pitchFamily="34" charset="0"/>
              <a:buChar char="•"/>
            </a:pPr>
            <a:r>
              <a:rPr lang="en-US" sz="1900" b="0" i="0" dirty="0">
                <a:solidFill>
                  <a:srgbClr val="0D0D0D"/>
                </a:solidFill>
                <a:effectLst/>
                <a:highlight>
                  <a:srgbClr val="FFFFFF"/>
                </a:highlight>
              </a:rPr>
              <a:t>Optimized for deployment on edge devices like the Jetson Nano, aligning with resource constraints.</a:t>
            </a:r>
          </a:p>
          <a:p>
            <a:endParaRPr lang="en-IN" dirty="0"/>
          </a:p>
        </p:txBody>
      </p:sp>
      <p:pic>
        <p:nvPicPr>
          <p:cNvPr id="5" name="Content Placeholder 5">
            <a:extLst>
              <a:ext uri="{FF2B5EF4-FFF2-40B4-BE49-F238E27FC236}">
                <a16:creationId xmlns:a16="http://schemas.microsoft.com/office/drawing/2014/main" id="{35CCBF6C-EBFB-4962-A17F-4461AF10916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690689"/>
            <a:ext cx="5181600" cy="4486274"/>
          </a:xfrm>
        </p:spPr>
      </p:pic>
    </p:spTree>
    <p:extLst>
      <p:ext uri="{BB962C8B-B14F-4D97-AF65-F5344CB8AC3E}">
        <p14:creationId xmlns:p14="http://schemas.microsoft.com/office/powerpoint/2010/main" val="3129041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6AC1-63D5-E6D9-2ED4-86BAE7ACD5AD}"/>
              </a:ext>
            </a:extLst>
          </p:cNvPr>
          <p:cNvSpPr>
            <a:spLocks noGrp="1"/>
          </p:cNvSpPr>
          <p:nvPr>
            <p:ph type="title"/>
          </p:nvPr>
        </p:nvSpPr>
        <p:spPr/>
        <p:txBody>
          <a:bodyPr/>
          <a:lstStyle/>
          <a:p>
            <a:r>
              <a:rPr lang="en-IN" dirty="0"/>
              <a:t>Results</a:t>
            </a:r>
          </a:p>
        </p:txBody>
      </p:sp>
      <p:pic>
        <p:nvPicPr>
          <p:cNvPr id="6" name="Content Placeholder 5">
            <a:extLst>
              <a:ext uri="{FF2B5EF4-FFF2-40B4-BE49-F238E27FC236}">
                <a16:creationId xmlns:a16="http://schemas.microsoft.com/office/drawing/2014/main" id="{0B143BDD-2C0B-892F-D39A-2277A269C3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8132" y="1690687"/>
            <a:ext cx="3806888" cy="1920259"/>
          </a:xfrm>
        </p:spPr>
      </p:pic>
      <p:pic>
        <p:nvPicPr>
          <p:cNvPr id="8" name="Content Placeholder 7">
            <a:extLst>
              <a:ext uri="{FF2B5EF4-FFF2-40B4-BE49-F238E27FC236}">
                <a16:creationId xmlns:a16="http://schemas.microsoft.com/office/drawing/2014/main" id="{F91C0EAB-928C-1C12-D185-6BB3F7A605C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36702" y="1690687"/>
            <a:ext cx="3806890" cy="1920259"/>
          </a:xfrm>
        </p:spPr>
      </p:pic>
      <p:pic>
        <p:nvPicPr>
          <p:cNvPr id="12" name="Picture 11">
            <a:extLst>
              <a:ext uri="{FF2B5EF4-FFF2-40B4-BE49-F238E27FC236}">
                <a16:creationId xmlns:a16="http://schemas.microsoft.com/office/drawing/2014/main" id="{B125D821-B112-A0D8-47B8-38D70E760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133" y="3794740"/>
            <a:ext cx="3806888" cy="1920259"/>
          </a:xfrm>
          <a:prstGeom prst="rect">
            <a:avLst/>
          </a:prstGeom>
        </p:spPr>
      </p:pic>
      <p:pic>
        <p:nvPicPr>
          <p:cNvPr id="14" name="Picture 13">
            <a:extLst>
              <a:ext uri="{FF2B5EF4-FFF2-40B4-BE49-F238E27FC236}">
                <a16:creationId xmlns:a16="http://schemas.microsoft.com/office/drawing/2014/main" id="{F359F9E9-F8E9-D9FA-3E21-F001A2C49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6701" y="3794741"/>
            <a:ext cx="3806889" cy="1920259"/>
          </a:xfrm>
          <a:prstGeom prst="rect">
            <a:avLst/>
          </a:prstGeom>
        </p:spPr>
      </p:pic>
      <p:sp>
        <p:nvSpPr>
          <p:cNvPr id="17" name="Rectangle 16">
            <a:extLst>
              <a:ext uri="{FF2B5EF4-FFF2-40B4-BE49-F238E27FC236}">
                <a16:creationId xmlns:a16="http://schemas.microsoft.com/office/drawing/2014/main" id="{D339A6D3-10DD-CB22-700C-DD369C5D1495}"/>
              </a:ext>
            </a:extLst>
          </p:cNvPr>
          <p:cNvSpPr/>
          <p:nvPr/>
        </p:nvSpPr>
        <p:spPr>
          <a:xfrm>
            <a:off x="1779006" y="5714999"/>
            <a:ext cx="1076192"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Image</a:t>
            </a:r>
          </a:p>
        </p:txBody>
      </p:sp>
      <p:sp>
        <p:nvSpPr>
          <p:cNvPr id="18" name="Rectangle 17">
            <a:extLst>
              <a:ext uri="{FF2B5EF4-FFF2-40B4-BE49-F238E27FC236}">
                <a16:creationId xmlns:a16="http://schemas.microsoft.com/office/drawing/2014/main" id="{169ABBC0-15BA-7CFB-397C-79B640468987}"/>
              </a:ext>
            </a:extLst>
          </p:cNvPr>
          <p:cNvSpPr/>
          <p:nvPr/>
        </p:nvSpPr>
        <p:spPr>
          <a:xfrm>
            <a:off x="7803986" y="5714999"/>
            <a:ext cx="1672317" cy="523220"/>
          </a:xfrm>
          <a:prstGeom prst="rect">
            <a:avLst/>
          </a:prstGeom>
          <a:noFill/>
        </p:spPr>
        <p:txBody>
          <a:bodyPr wrap="none" lIns="91440" tIns="45720" rIns="91440" bIns="45720">
            <a:spAutoFit/>
          </a:bodyPr>
          <a:lstStyle/>
          <a:p>
            <a:pPr algn="ctr"/>
            <a:r>
              <a:rPr lang="en-US" sz="2800" b="0" cap="none" spc="0" dirty="0">
                <a:ln w="0"/>
                <a:solidFill>
                  <a:schemeClr val="accent1"/>
                </a:solidFill>
                <a:effectLst>
                  <a:outerShdw blurRad="38100" dist="25400" dir="5400000" algn="ctr" rotWithShape="0">
                    <a:srgbClr val="6E747A">
                      <a:alpha val="43000"/>
                    </a:srgbClr>
                  </a:outerShdw>
                </a:effectLst>
              </a:rPr>
              <a:t>Prediction</a:t>
            </a:r>
          </a:p>
        </p:txBody>
      </p:sp>
    </p:spTree>
    <p:extLst>
      <p:ext uri="{BB962C8B-B14F-4D97-AF65-F5344CB8AC3E}">
        <p14:creationId xmlns:p14="http://schemas.microsoft.com/office/powerpoint/2010/main" val="2670586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815</TotalTime>
  <Words>1937</Words>
  <Application>Microsoft Office PowerPoint</Application>
  <PresentationFormat>Widescreen</PresentationFormat>
  <Paragraphs>251</Paragraphs>
  <Slides>52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Söhne</vt:lpstr>
      <vt:lpstr>Office Theme</vt:lpstr>
      <vt:lpstr>Software module for autonomous car</vt:lpstr>
      <vt:lpstr>Abstract</vt:lpstr>
      <vt:lpstr>Acknowledgements</vt:lpstr>
      <vt:lpstr>Introduction</vt:lpstr>
      <vt:lpstr>Problem Statement</vt:lpstr>
      <vt:lpstr>Flow of the project</vt:lpstr>
      <vt:lpstr>Segmentation</vt:lpstr>
      <vt:lpstr>Segmentation of the drivable area</vt:lpstr>
      <vt:lpstr>Results</vt:lpstr>
      <vt:lpstr>Results</vt:lpstr>
      <vt:lpstr>Way point estimation</vt:lpstr>
      <vt:lpstr>Way point estimation algorithm</vt:lpstr>
      <vt:lpstr>Error control mechanism and outlier removal</vt:lpstr>
      <vt:lpstr>2 Pointer Algorithm - I</vt:lpstr>
      <vt:lpstr>2 Pointer Algorithm - II</vt:lpstr>
      <vt:lpstr>2 Pointer Algorithm - III</vt:lpstr>
      <vt:lpstr>Results (straight path)</vt:lpstr>
      <vt:lpstr>Results (right turn)</vt:lpstr>
      <vt:lpstr>Results (left turn)</vt:lpstr>
      <vt:lpstr>The depth estimation problem</vt:lpstr>
      <vt:lpstr>Estimating the x-y coordinates</vt:lpstr>
      <vt:lpstr>Capturing the depth using zed</vt:lpstr>
      <vt:lpstr>Experiment for measuring the depth</vt:lpstr>
      <vt:lpstr>Results for the above experiments</vt:lpstr>
      <vt:lpstr>Quantification of the accuracy without object</vt:lpstr>
      <vt:lpstr>Solution to the depth estimation problem</vt:lpstr>
      <vt:lpstr>Pinhole Camera Model</vt:lpstr>
      <vt:lpstr>Mapping to Pixel Coordinates</vt:lpstr>
      <vt:lpstr>Pixels to meters</vt:lpstr>
      <vt:lpstr>Results of Depth estimation using IPM</vt:lpstr>
      <vt:lpstr>Depth estimation using Inverse Perspective</vt:lpstr>
      <vt:lpstr>Depth estimation results</vt:lpstr>
      <vt:lpstr>Depth estimation results</vt:lpstr>
      <vt:lpstr>Error vs Depth plot for IPM</vt:lpstr>
      <vt:lpstr>Error vs Depth plot for zed</vt:lpstr>
      <vt:lpstr>Final path planning algorithm</vt:lpstr>
      <vt:lpstr>Final path planning algorithm</vt:lpstr>
      <vt:lpstr>Probabilistic estimation of accuracy</vt:lpstr>
      <vt:lpstr>Global Waypoint Generation</vt:lpstr>
      <vt:lpstr>Why are global waypoints needed?</vt:lpstr>
      <vt:lpstr>Global Waypoint Generation</vt:lpstr>
      <vt:lpstr>Global Waypoint Generation Algorithm</vt:lpstr>
      <vt:lpstr>Summary of Results</vt:lpstr>
      <vt:lpstr>Summary of Results</vt:lpstr>
      <vt:lpstr>Final Flow of Algorithm</vt:lpstr>
      <vt:lpstr>Demo</vt:lpstr>
      <vt:lpstr>Demo of the software module</vt:lpstr>
      <vt:lpstr>Conclusion</vt:lpstr>
      <vt:lpstr>Ongoing Work</vt:lpstr>
      <vt:lpstr>References</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module for autonomous car</dc:title>
  <dc:creator>ee20b104 Rahil Shah</dc:creator>
  <cp:lastModifiedBy>ee20b104 Rahil Shah</cp:lastModifiedBy>
  <cp:revision>24</cp:revision>
  <dcterms:created xsi:type="dcterms:W3CDTF">2024-05-10T13:06:44Z</dcterms:created>
  <dcterms:modified xsi:type="dcterms:W3CDTF">2024-05-19T06:23:26Z</dcterms:modified>
</cp:coreProperties>
</file>